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18_813BD1B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Lst>
  <p:notesMasterIdLst>
    <p:notesMasterId r:id="rId17"/>
  </p:notesMasterIdLst>
  <p:sldIdLst>
    <p:sldId id="256" r:id="rId3"/>
    <p:sldId id="485" r:id="rId4"/>
    <p:sldId id="589" r:id="rId5"/>
    <p:sldId id="597" r:id="rId6"/>
    <p:sldId id="536" r:id="rId7"/>
    <p:sldId id="590" r:id="rId8"/>
    <p:sldId id="502" r:id="rId9"/>
    <p:sldId id="595" r:id="rId10"/>
    <p:sldId id="591" r:id="rId11"/>
    <p:sldId id="592" r:id="rId12"/>
    <p:sldId id="593" r:id="rId13"/>
    <p:sldId id="594" r:id="rId14"/>
    <p:sldId id="315" r:id="rId15"/>
    <p:sldId id="5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E2F387-3965-A8C2-E036-A5A71EEA6C3B}" name="Nunez, Ivania" initials="NI" userId="S::Ivania.Nunez@gdit.com::0d656d9c-fc10-4c9f-aa05-7ed487fd02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han Flowers" initials="JF" lastIdx="3" clrIdx="0">
    <p:extLst>
      <p:ext uri="{19B8F6BF-5375-455C-9EA6-DF929625EA0E}">
        <p15:presenceInfo xmlns:p15="http://schemas.microsoft.com/office/powerpoint/2012/main" userId="S::JFlowers@reltd.com::9231a4a0-d414-45f3-ad02-0e16530a1d21" providerId="AD"/>
      </p:ext>
    </p:extLst>
  </p:cmAuthor>
  <p:cmAuthor id="2" name="Mark Wesolowski" initials="MW" lastIdx="21" clrIdx="1">
    <p:extLst>
      <p:ext uri="{19B8F6BF-5375-455C-9EA6-DF929625EA0E}">
        <p15:presenceInfo xmlns:p15="http://schemas.microsoft.com/office/powerpoint/2012/main" userId="S::mwesolowski@reltd.com::b65a3247-1fc8-4cb7-b41c-1cd2be297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605"/>
    <a:srgbClr val="374D81"/>
    <a:srgbClr val="F9FDFC"/>
    <a:srgbClr val="99CCFF"/>
    <a:srgbClr val="C1D8FB"/>
    <a:srgbClr val="D3CDBF"/>
    <a:srgbClr val="ACCBF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BD02E-14A1-4599-A93D-955F905164E8}" v="44" dt="2024-04-17T16:18:26.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19" autoAdjust="0"/>
  </p:normalViewPr>
  <p:slideViewPr>
    <p:cSldViewPr snapToGrid="0">
      <p:cViewPr varScale="1">
        <p:scale>
          <a:sx n="103" d="100"/>
          <a:sy n="103" d="100"/>
        </p:scale>
        <p:origin x="87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omments/modernComment_218_813BD1BD.xml><?xml version="1.0" encoding="utf-8"?>
<p188:cmLst xmlns:a="http://schemas.openxmlformats.org/drawingml/2006/main" xmlns:r="http://schemas.openxmlformats.org/officeDocument/2006/relationships" xmlns:p188="http://schemas.microsoft.com/office/powerpoint/2018/8/main">
  <p188:cm id="{4774817D-4256-4F56-93A9-9D0705AA18F6}" authorId="{EAE2F387-3965-A8C2-E036-A5A71EEA6C3B}" created="2024-04-16T17:08:55.405">
    <ac:txMkLst xmlns:ac="http://schemas.microsoft.com/office/drawing/2013/main/command">
      <pc:docMk xmlns:pc="http://schemas.microsoft.com/office/powerpoint/2013/main/command"/>
      <pc:sldMk xmlns:pc="http://schemas.microsoft.com/office/powerpoint/2013/main/command" cId="2168181181" sldId="536"/>
      <ac:spMk id="5" creationId="{2CB77C84-DECB-429D-807E-F4FAD9B5D089}"/>
      <ac:txMk cp="261" len="20">
        <ac:context len="384" hash="1456300619"/>
      </ac:txMk>
    </ac:txMkLst>
    <p188:pos x="3664528" y="3879875"/>
    <p188:txBody>
      <a:bodyPr/>
      <a:lstStyle/>
      <a:p>
        <a:r>
          <a:rPr lang="en-US"/>
          <a:t>Do you mean **Replacement of a LSL?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6EB15-D584-4E2B-8D73-6CFF6919775C}"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F3694-DF2B-4D29-B240-E26ACDB0C8C8}" type="slidenum">
              <a:rPr lang="en-US" smtClean="0"/>
              <a:t>‹#›</a:t>
            </a:fld>
            <a:endParaRPr lang="en-US"/>
          </a:p>
        </p:txBody>
      </p:sp>
    </p:spTree>
    <p:extLst>
      <p:ext uri="{BB962C8B-B14F-4D97-AF65-F5344CB8AC3E}">
        <p14:creationId xmlns:p14="http://schemas.microsoft.com/office/powerpoint/2010/main" val="422227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Jonathan Flowers, I work for Robinson Engineering. I have been working in the civil/engineering field for about 12 years now. I used to do wastewater pretreatment for municipalities, but now I focus on water and wastewater design projects, mostly water mains and lift stations. </a:t>
            </a:r>
          </a:p>
          <a:p>
            <a:endParaRPr lang="en-US"/>
          </a:p>
        </p:txBody>
      </p:sp>
      <p:sp>
        <p:nvSpPr>
          <p:cNvPr id="4" name="Slide Number Placeholder 3"/>
          <p:cNvSpPr>
            <a:spLocks noGrp="1"/>
          </p:cNvSpPr>
          <p:nvPr>
            <p:ph type="sldNum" sz="quarter" idx="5"/>
          </p:nvPr>
        </p:nvSpPr>
        <p:spPr/>
        <p:txBody>
          <a:bodyPr/>
          <a:lstStyle/>
          <a:p>
            <a:fld id="{07AF3694-DF2B-4D29-B240-E26ACDB0C8C8}" type="slidenum">
              <a:rPr lang="en-US" smtClean="0"/>
              <a:t>1</a:t>
            </a:fld>
            <a:endParaRPr lang="en-US"/>
          </a:p>
        </p:txBody>
      </p:sp>
    </p:spTree>
    <p:extLst>
      <p:ext uri="{BB962C8B-B14F-4D97-AF65-F5344CB8AC3E}">
        <p14:creationId xmlns:p14="http://schemas.microsoft.com/office/powerpoint/2010/main" val="314752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10</a:t>
            </a:fld>
            <a:endParaRPr lang="en-US"/>
          </a:p>
        </p:txBody>
      </p:sp>
    </p:spTree>
    <p:extLst>
      <p:ext uri="{BB962C8B-B14F-4D97-AF65-F5344CB8AC3E}">
        <p14:creationId xmlns:p14="http://schemas.microsoft.com/office/powerpoint/2010/main" val="262521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11</a:t>
            </a:fld>
            <a:endParaRPr lang="en-US"/>
          </a:p>
        </p:txBody>
      </p:sp>
    </p:spTree>
    <p:extLst>
      <p:ext uri="{BB962C8B-B14F-4D97-AF65-F5344CB8AC3E}">
        <p14:creationId xmlns:p14="http://schemas.microsoft.com/office/powerpoint/2010/main" val="2382731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12</a:t>
            </a:fld>
            <a:endParaRPr lang="en-US"/>
          </a:p>
        </p:txBody>
      </p:sp>
    </p:spTree>
    <p:extLst>
      <p:ext uri="{BB962C8B-B14F-4D97-AF65-F5344CB8AC3E}">
        <p14:creationId xmlns:p14="http://schemas.microsoft.com/office/powerpoint/2010/main" val="2183796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F3694-DF2B-4D29-B240-E26ACDB0C8C8}" type="slidenum">
              <a:rPr lang="en-US" smtClean="0"/>
              <a:t>13</a:t>
            </a:fld>
            <a:endParaRPr lang="en-US"/>
          </a:p>
        </p:txBody>
      </p:sp>
    </p:spTree>
    <p:extLst>
      <p:ext uri="{BB962C8B-B14F-4D97-AF65-F5344CB8AC3E}">
        <p14:creationId xmlns:p14="http://schemas.microsoft.com/office/powerpoint/2010/main" val="280437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F3694-DF2B-4D29-B240-E26ACDB0C8C8}" type="slidenum">
              <a:rPr lang="en-US" smtClean="0"/>
              <a:t>14</a:t>
            </a:fld>
            <a:endParaRPr lang="en-US"/>
          </a:p>
        </p:txBody>
      </p:sp>
    </p:spTree>
    <p:extLst>
      <p:ext uri="{BB962C8B-B14F-4D97-AF65-F5344CB8AC3E}">
        <p14:creationId xmlns:p14="http://schemas.microsoft.com/office/powerpoint/2010/main" val="87258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in the amount of research, better science, better detection levels. The more we find out about lead and its effects, the lower the recommended concentration gets. Steepest part of the dose-response curve is less than 10. The level is planned to decrease further. </a:t>
            </a:r>
          </a:p>
          <a:p>
            <a:endParaRPr lang="en-US"/>
          </a:p>
        </p:txBody>
      </p:sp>
      <p:sp>
        <p:nvSpPr>
          <p:cNvPr id="4" name="Slide Number Placeholder 3"/>
          <p:cNvSpPr>
            <a:spLocks noGrp="1"/>
          </p:cNvSpPr>
          <p:nvPr>
            <p:ph type="sldNum" sz="quarter" idx="5"/>
          </p:nvPr>
        </p:nvSpPr>
        <p:spPr/>
        <p:txBody>
          <a:bodyPr/>
          <a:lstStyle/>
          <a:p>
            <a:fld id="{07AF3694-DF2B-4D29-B240-E26ACDB0C8C8}" type="slidenum">
              <a:rPr lang="en-US" smtClean="0"/>
              <a:t>2</a:t>
            </a:fld>
            <a:endParaRPr lang="en-US"/>
          </a:p>
        </p:txBody>
      </p:sp>
    </p:spTree>
    <p:extLst>
      <p:ext uri="{BB962C8B-B14F-4D97-AF65-F5344CB8AC3E}">
        <p14:creationId xmlns:p14="http://schemas.microsoft.com/office/powerpoint/2010/main" val="399287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George Slide. George, please stress that this decision was prompted by the immediate need for water main replacement.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F3694-DF2B-4D29-B240-E26ACDB0C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03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a:t>
            </a:r>
          </a:p>
          <a:p>
            <a:endParaRPr lang="en-US" dirty="0"/>
          </a:p>
          <a:p>
            <a:r>
              <a:rPr lang="en-US" dirty="0"/>
              <a:t>Discuss supply chain issues </a:t>
            </a:r>
          </a:p>
          <a:p>
            <a:r>
              <a:rPr lang="en-US" dirty="0"/>
              <a:t>Computer chips in the meters could add 6 – 9 months, after contracts and shop drawing approvals</a:t>
            </a:r>
          </a:p>
          <a:p>
            <a:r>
              <a:rPr lang="en-US" dirty="0"/>
              <a:t>One year jobs could now take 1.5 – 2 years if </a:t>
            </a:r>
            <a:r>
              <a:rPr lang="en-US" b="1" dirty="0"/>
              <a:t>meters</a:t>
            </a:r>
            <a:r>
              <a:rPr lang="en-US" dirty="0"/>
              <a:t> are included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F3694-DF2B-4D29-B240-E26ACDB0C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45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5</a:t>
            </a:fld>
            <a:endParaRPr lang="en-US"/>
          </a:p>
        </p:txBody>
      </p:sp>
    </p:spTree>
    <p:extLst>
      <p:ext uri="{BB962C8B-B14F-4D97-AF65-F5344CB8AC3E}">
        <p14:creationId xmlns:p14="http://schemas.microsoft.com/office/powerpoint/2010/main" val="220476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 </a:t>
            </a:r>
          </a:p>
          <a:p>
            <a:endParaRPr lang="en-US"/>
          </a:p>
          <a:p>
            <a:r>
              <a:rPr lang="en-US"/>
              <a:t>Discuss supply chain issues </a:t>
            </a:r>
          </a:p>
          <a:p>
            <a:r>
              <a:rPr lang="en-US"/>
              <a:t>Computer chips in the meters could add 6 – 9 months, after contracts and shop drawing approvals</a:t>
            </a:r>
          </a:p>
          <a:p>
            <a:r>
              <a:rPr lang="en-US"/>
              <a:t>One year jobs could now take 1.5 – 2 years if </a:t>
            </a:r>
            <a:r>
              <a:rPr lang="en-US" b="1"/>
              <a:t>meters</a:t>
            </a:r>
            <a:r>
              <a:rPr lang="en-US"/>
              <a:t> are included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F3694-DF2B-4D29-B240-E26ACDB0C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5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7</a:t>
            </a:fld>
            <a:endParaRPr lang="en-US"/>
          </a:p>
        </p:txBody>
      </p:sp>
    </p:spTree>
    <p:extLst>
      <p:ext uri="{BB962C8B-B14F-4D97-AF65-F5344CB8AC3E}">
        <p14:creationId xmlns:p14="http://schemas.microsoft.com/office/powerpoint/2010/main" val="211221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8</a:t>
            </a:fld>
            <a:endParaRPr lang="en-US"/>
          </a:p>
        </p:txBody>
      </p:sp>
    </p:spTree>
    <p:extLst>
      <p:ext uri="{BB962C8B-B14F-4D97-AF65-F5344CB8AC3E}">
        <p14:creationId xmlns:p14="http://schemas.microsoft.com/office/powerpoint/2010/main" val="426745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p:txBody>
      </p:sp>
      <p:sp>
        <p:nvSpPr>
          <p:cNvPr id="4" name="Slide Number Placeholder 3"/>
          <p:cNvSpPr>
            <a:spLocks noGrp="1"/>
          </p:cNvSpPr>
          <p:nvPr>
            <p:ph type="sldNum" sz="quarter" idx="5"/>
          </p:nvPr>
        </p:nvSpPr>
        <p:spPr/>
        <p:txBody>
          <a:bodyPr/>
          <a:lstStyle/>
          <a:p>
            <a:fld id="{07AF3694-DF2B-4D29-B240-E26ACDB0C8C8}" type="slidenum">
              <a:rPr lang="en-US" smtClean="0"/>
              <a:t>9</a:t>
            </a:fld>
            <a:endParaRPr lang="en-US"/>
          </a:p>
        </p:txBody>
      </p:sp>
    </p:spTree>
    <p:extLst>
      <p:ext uri="{BB962C8B-B14F-4D97-AF65-F5344CB8AC3E}">
        <p14:creationId xmlns:p14="http://schemas.microsoft.com/office/powerpoint/2010/main" val="143862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4AA0-778D-4AD2-9E59-99CEF2C0C5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8DB743-9816-4F62-9B9C-E5ADE6449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98B76D-731F-4945-9BED-B1A7959266BA}"/>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388EB424-B3A4-4D2E-A678-81DF8C0C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2493B-66DF-48D9-8905-0407AAE323A2}"/>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600502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7FC15-CBDF-4D50-A52F-67F7E8AF7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0DA14-9D6B-481D-BC00-23242DF5A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BD27F-C34E-48C8-8F57-014BE3FECEED}"/>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A184D719-0FA0-4B9E-97EB-0E2A90EBB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983E9-5C1E-416C-94D6-22B4A7A6BB2D}"/>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20221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A1BCC5-513D-4195-BDAF-5D1CA6F776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1E130F-A2A2-43F5-A031-BE6E1FE87A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9F142-6128-4C89-9DE2-DE4CBA2E72DE}"/>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8C9C5370-4729-4BE9-BD7B-5F8F233FF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867AE-CD29-498B-9C0D-42ABDFC6E7A5}"/>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7804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6310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p:txBody>
          <a:bodyPr anchor="ct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909089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168553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944951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182B40-47CB-4D62-BD5E-9D8CFE9FF24D}"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07628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182B40-47CB-4D62-BD5E-9D8CFE9FF24D}"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1007888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82B40-47CB-4D62-BD5E-9D8CFE9FF24D}"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174876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28862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F3BE-1715-4FB8-8E02-3BFD52679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C83EE-4007-4FB8-9A1D-DCC2AC6FD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CB3B7-A740-4056-A990-81BB04B5C1FA}"/>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87BD770C-A322-413D-9480-3726AF6C9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B3492-DC47-4694-A121-729F7182F237}"/>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1920016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35450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6231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1651260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272637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98454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825322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07753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95522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81342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44A6-34D2-45EF-AB3E-EABE0A6D09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7C911-D5CD-452F-A562-2FA5E608A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53FE26-475F-4145-B642-7D895C8A7B4E}"/>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1827647D-F9F1-4FBF-B8C8-F00ECD207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63ED4-121C-4001-8135-060184ADDC86}"/>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35786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12CF-1ABB-4E57-9E1D-9AB8426B43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8E9B1-4EEA-4330-B781-DC87451ADD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B7593D-C000-4DE3-A467-8A77B5F113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A4CCEF-0461-4A5A-B4D9-7B08C93A6E46}"/>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a:extLst>
              <a:ext uri="{FF2B5EF4-FFF2-40B4-BE49-F238E27FC236}">
                <a16:creationId xmlns:a16="http://schemas.microsoft.com/office/drawing/2014/main" id="{D5A04260-ACF2-4977-892C-757B62A18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2175F-5B18-40C3-9578-3176BE8884E8}"/>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1235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DA2C-68B6-41D8-A1D4-B72198309C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B4AA8-F001-4801-966D-97887E822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0E3F-02FE-431E-AEFD-93C3179801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7E6C1F-A715-4B28-B619-652603115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947D0-C39F-4A1A-880E-5FD925FAEF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5EED6-EE9E-4C92-B6D3-19F54541C9DC}"/>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8" name="Footer Placeholder 7">
            <a:extLst>
              <a:ext uri="{FF2B5EF4-FFF2-40B4-BE49-F238E27FC236}">
                <a16:creationId xmlns:a16="http://schemas.microsoft.com/office/drawing/2014/main" id="{FDC972B5-D152-4F5D-AC03-4E922A520C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9C4400-9D9D-45FA-BC89-B4FCFD7FC928}"/>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42783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F3B1-9EAF-43DB-98C8-B4ADAE6AA4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BC45B-D740-4211-B4D7-23147E9E2B82}"/>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4" name="Footer Placeholder 3">
            <a:extLst>
              <a:ext uri="{FF2B5EF4-FFF2-40B4-BE49-F238E27FC236}">
                <a16:creationId xmlns:a16="http://schemas.microsoft.com/office/drawing/2014/main" id="{01F3603F-BFBD-4271-8134-A963574C1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8ED0F-7ECB-4AFA-8BF3-B087F3ED3D08}"/>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64669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EC91E-B1EC-4B35-B918-6E4B20F34DC5}"/>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3" name="Footer Placeholder 2">
            <a:extLst>
              <a:ext uri="{FF2B5EF4-FFF2-40B4-BE49-F238E27FC236}">
                <a16:creationId xmlns:a16="http://schemas.microsoft.com/office/drawing/2014/main" id="{7363AEFA-0BE1-4150-967B-13B1F95480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637D3-C64A-48A2-AB82-A18365B17FC0}"/>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32397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2843-C989-4A27-ABBB-E048BE4CD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D08F5D-2FAC-4746-9B5C-5F188BF5D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8FD77C-0C3C-4092-A2CA-D276F5144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88CBE-3270-4909-8025-57F9B72C767A}"/>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a:extLst>
              <a:ext uri="{FF2B5EF4-FFF2-40B4-BE49-F238E27FC236}">
                <a16:creationId xmlns:a16="http://schemas.microsoft.com/office/drawing/2014/main" id="{25914522-1589-42A9-8413-32350DF8E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68389-25A5-4120-A9A1-7B7B544D425B}"/>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208726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1FD8-20B9-4E35-A3D9-D8E66B51A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8C5454-CA1B-4222-95B5-E73E90462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A42205-1479-46F1-A3E8-5C317C612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DA06-BDC5-4A73-BB7B-ED88163CB124}"/>
              </a:ext>
            </a:extLst>
          </p:cNvPr>
          <p:cNvSpPr>
            <a:spLocks noGrp="1"/>
          </p:cNvSpPr>
          <p:nvPr>
            <p:ph type="dt" sz="half" idx="10"/>
          </p:nvPr>
        </p:nvSpPr>
        <p:spPr/>
        <p:txBody>
          <a:bodyPr/>
          <a:lstStyle/>
          <a:p>
            <a:fld id="{3C182B40-47CB-4D62-BD5E-9D8CFE9FF24D}" type="datetimeFigureOut">
              <a:rPr lang="en-US" smtClean="0"/>
              <a:t>4/24/2024</a:t>
            </a:fld>
            <a:endParaRPr lang="en-US"/>
          </a:p>
        </p:txBody>
      </p:sp>
      <p:sp>
        <p:nvSpPr>
          <p:cNvPr id="6" name="Footer Placeholder 5">
            <a:extLst>
              <a:ext uri="{FF2B5EF4-FFF2-40B4-BE49-F238E27FC236}">
                <a16:creationId xmlns:a16="http://schemas.microsoft.com/office/drawing/2014/main" id="{6EC0A9D6-541D-457F-8105-98905DA89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B76B8-F127-4874-B34A-B2B5F46CF519}"/>
              </a:ext>
            </a:extLst>
          </p:cNvPr>
          <p:cNvSpPr>
            <a:spLocks noGrp="1"/>
          </p:cNvSpPr>
          <p:nvPr>
            <p:ph type="sldNum" sz="quarter" idx="12"/>
          </p:nvPr>
        </p:nvSpPr>
        <p:spPr/>
        <p:txBody>
          <a:bodyPr/>
          <a:lstStyle/>
          <a:p>
            <a:fld id="{02DCD73E-98F1-498B-B806-4F80C6048CDC}" type="slidenum">
              <a:rPr lang="en-US" smtClean="0"/>
              <a:t>‹#›</a:t>
            </a:fld>
            <a:endParaRPr lang="en-US"/>
          </a:p>
        </p:txBody>
      </p:sp>
    </p:spTree>
    <p:extLst>
      <p:ext uri="{BB962C8B-B14F-4D97-AF65-F5344CB8AC3E}">
        <p14:creationId xmlns:p14="http://schemas.microsoft.com/office/powerpoint/2010/main" val="416084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9C29A-4DAB-4152-B464-56F0A2D17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0F2634-7089-413F-B70A-133388A5E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DDB1D-4B46-4454-AA04-7E13A54C7F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82B40-47CB-4D62-BD5E-9D8CFE9FF24D}" type="datetimeFigureOut">
              <a:rPr lang="en-US" smtClean="0"/>
              <a:t>4/24/2024</a:t>
            </a:fld>
            <a:endParaRPr lang="en-US"/>
          </a:p>
        </p:txBody>
      </p:sp>
      <p:sp>
        <p:nvSpPr>
          <p:cNvPr id="5" name="Footer Placeholder 4">
            <a:extLst>
              <a:ext uri="{FF2B5EF4-FFF2-40B4-BE49-F238E27FC236}">
                <a16:creationId xmlns:a16="http://schemas.microsoft.com/office/drawing/2014/main" id="{C70B0D99-F746-4884-83BE-33D3173D1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344DDC-486A-4FA5-A0E4-492FF7EED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CD73E-98F1-498B-B806-4F80C6048CDC}" type="slidenum">
              <a:rPr lang="en-US" smtClean="0"/>
              <a:t>‹#›</a:t>
            </a:fld>
            <a:endParaRPr lang="en-US"/>
          </a:p>
        </p:txBody>
      </p:sp>
    </p:spTree>
    <p:extLst>
      <p:ext uri="{BB962C8B-B14F-4D97-AF65-F5344CB8AC3E}">
        <p14:creationId xmlns:p14="http://schemas.microsoft.com/office/powerpoint/2010/main" val="246121557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182B40-47CB-4D62-BD5E-9D8CFE9FF24D}" type="datetimeFigureOut">
              <a:rPr lang="en-US" smtClean="0"/>
              <a:t>4/24/2024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2DCD73E-98F1-498B-B806-4F80C6048CDC}" type="slidenum">
              <a:rPr lang="en-US" smtClean="0"/>
              <a:t>‹#›</a:t>
            </a:fld>
            <a:endParaRPr lang="en-US"/>
          </a:p>
        </p:txBody>
      </p:sp>
    </p:spTree>
    <p:extLst>
      <p:ext uri="{BB962C8B-B14F-4D97-AF65-F5344CB8AC3E}">
        <p14:creationId xmlns:p14="http://schemas.microsoft.com/office/powerpoint/2010/main" val="23245407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18_813BD1BD.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hyperlink" Target="https://www.gettheleadoutil.com/southhollan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B2DE6F-4308-4D73-B2D6-33E0145E5833}"/>
              </a:ext>
            </a:extLst>
          </p:cNvPr>
          <p:cNvGrpSpPr/>
          <p:nvPr/>
        </p:nvGrpSpPr>
        <p:grpSpPr>
          <a:xfrm>
            <a:off x="-39773" y="3372324"/>
            <a:ext cx="12178356" cy="3485676"/>
            <a:chOff x="10233" y="3841750"/>
            <a:chExt cx="9144000" cy="3016250"/>
          </a:xfrm>
        </p:grpSpPr>
        <p:pic>
          <p:nvPicPr>
            <p:cNvPr id="18" name="Picture 17">
              <a:extLst>
                <a:ext uri="{FF2B5EF4-FFF2-40B4-BE49-F238E27FC236}">
                  <a16:creationId xmlns:a16="http://schemas.microsoft.com/office/drawing/2014/main" id="{41CD6D6E-37FC-4C47-A71E-60E250545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333"/>
            <a:stretch/>
          </p:blipFill>
          <p:spPr>
            <a:xfrm>
              <a:off x="10233" y="4243418"/>
              <a:ext cx="9144000" cy="2614582"/>
            </a:xfrm>
            <a:prstGeom prst="rect">
              <a:avLst/>
            </a:prstGeom>
          </p:spPr>
        </p:pic>
        <p:sp>
          <p:nvSpPr>
            <p:cNvPr id="19" name="Freeform: Shape 18">
              <a:extLst>
                <a:ext uri="{FF2B5EF4-FFF2-40B4-BE49-F238E27FC236}">
                  <a16:creationId xmlns:a16="http://schemas.microsoft.com/office/drawing/2014/main" id="{1651DB51-8740-42E1-B7F3-A33D46014652}"/>
                </a:ext>
              </a:extLst>
            </p:cNvPr>
            <p:cNvSpPr/>
            <p:nvPr/>
          </p:nvSpPr>
          <p:spPr>
            <a:xfrm>
              <a:off x="311150" y="3841750"/>
              <a:ext cx="8712200" cy="1841500"/>
            </a:xfrm>
            <a:custGeom>
              <a:avLst/>
              <a:gdLst>
                <a:gd name="connsiteX0" fmla="*/ 8712200 w 8712200"/>
                <a:gd name="connsiteY0" fmla="*/ 0 h 1841500"/>
                <a:gd name="connsiteX1" fmla="*/ 8699500 w 8712200"/>
                <a:gd name="connsiteY1" fmla="*/ 698500 h 1841500"/>
                <a:gd name="connsiteX2" fmla="*/ 8382000 w 8712200"/>
                <a:gd name="connsiteY2" fmla="*/ 1835150 h 1841500"/>
                <a:gd name="connsiteX3" fmla="*/ 7962900 w 8712200"/>
                <a:gd name="connsiteY3" fmla="*/ 1841500 h 1841500"/>
                <a:gd name="connsiteX4" fmla="*/ 2254250 w 8712200"/>
                <a:gd name="connsiteY4" fmla="*/ 914400 h 1841500"/>
                <a:gd name="connsiteX5" fmla="*/ 247650 w 8712200"/>
                <a:gd name="connsiteY5" fmla="*/ 1339850 h 1841500"/>
                <a:gd name="connsiteX6" fmla="*/ 0 w 8712200"/>
                <a:gd name="connsiteY6" fmla="*/ 730250 h 1841500"/>
                <a:gd name="connsiteX7" fmla="*/ 4673600 w 8712200"/>
                <a:gd name="connsiteY7" fmla="*/ 400050 h 1841500"/>
                <a:gd name="connsiteX8" fmla="*/ 8032750 w 8712200"/>
                <a:gd name="connsiteY8" fmla="*/ 107950 h 1841500"/>
                <a:gd name="connsiteX9" fmla="*/ 8712200 w 8712200"/>
                <a:gd name="connsiteY9"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2200" h="1841500">
                  <a:moveTo>
                    <a:pt x="8712200" y="0"/>
                  </a:moveTo>
                  <a:lnTo>
                    <a:pt x="8699500" y="698500"/>
                  </a:lnTo>
                  <a:lnTo>
                    <a:pt x="8382000" y="1835150"/>
                  </a:lnTo>
                  <a:lnTo>
                    <a:pt x="7962900" y="1841500"/>
                  </a:lnTo>
                  <a:lnTo>
                    <a:pt x="2254250" y="914400"/>
                  </a:lnTo>
                  <a:lnTo>
                    <a:pt x="247650" y="1339850"/>
                  </a:lnTo>
                  <a:lnTo>
                    <a:pt x="0" y="730250"/>
                  </a:lnTo>
                  <a:lnTo>
                    <a:pt x="4673600" y="400050"/>
                  </a:lnTo>
                  <a:lnTo>
                    <a:pt x="8032750" y="107950"/>
                  </a:lnTo>
                  <a:lnTo>
                    <a:pt x="8712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F940BC-0CE9-42CE-A97B-7C0E252750D0}"/>
              </a:ext>
            </a:extLst>
          </p:cNvPr>
          <p:cNvPicPr>
            <a:picLocks noChangeAspect="1"/>
          </p:cNvPicPr>
          <p:nvPr/>
        </p:nvPicPr>
        <p:blipFill rotWithShape="1">
          <a:blip r:embed="rId4"/>
          <a:srcRect l="207" t="13116" r="827"/>
          <a:stretch/>
        </p:blipFill>
        <p:spPr>
          <a:xfrm>
            <a:off x="-13645" y="-92046"/>
            <a:ext cx="12205645" cy="2201627"/>
          </a:xfrm>
          <a:prstGeom prst="rect">
            <a:avLst/>
          </a:prstGeom>
        </p:spPr>
      </p:pic>
      <p:sp>
        <p:nvSpPr>
          <p:cNvPr id="14" name="Freeform: Shape 13">
            <a:extLst>
              <a:ext uri="{FF2B5EF4-FFF2-40B4-BE49-F238E27FC236}">
                <a16:creationId xmlns:a16="http://schemas.microsoft.com/office/drawing/2014/main" id="{C26682E6-744A-42DC-9D51-0549CA163CB8}"/>
              </a:ext>
            </a:extLst>
          </p:cNvPr>
          <p:cNvSpPr/>
          <p:nvPr/>
        </p:nvSpPr>
        <p:spPr>
          <a:xfrm>
            <a:off x="0" y="-92046"/>
            <a:ext cx="7809880" cy="1363187"/>
          </a:xfrm>
          <a:custGeom>
            <a:avLst/>
            <a:gdLst>
              <a:gd name="connsiteX0" fmla="*/ 176733 w 5832182"/>
              <a:gd name="connsiteY0" fmla="*/ 0 h 1244813"/>
              <a:gd name="connsiteX1" fmla="*/ 53788 w 5832182"/>
              <a:gd name="connsiteY1" fmla="*/ 122944 h 1244813"/>
              <a:gd name="connsiteX2" fmla="*/ 0 w 5832182"/>
              <a:gd name="connsiteY2" fmla="*/ 1175657 h 1244813"/>
              <a:gd name="connsiteX3" fmla="*/ 1114185 w 5832182"/>
              <a:gd name="connsiteY3" fmla="*/ 1244813 h 1244813"/>
              <a:gd name="connsiteX4" fmla="*/ 4741049 w 5832182"/>
              <a:gd name="connsiteY4" fmla="*/ 1060396 h 1244813"/>
              <a:gd name="connsiteX5" fmla="*/ 5832182 w 5832182"/>
              <a:gd name="connsiteY5" fmla="*/ 968188 h 1244813"/>
              <a:gd name="connsiteX6" fmla="*/ 5624713 w 5832182"/>
              <a:gd name="connsiteY6" fmla="*/ 7684 h 1244813"/>
              <a:gd name="connsiteX7" fmla="*/ 176733 w 5832182"/>
              <a:gd name="connsiteY7" fmla="*/ 0 h 124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2182" h="1244813">
                <a:moveTo>
                  <a:pt x="176733" y="0"/>
                </a:moveTo>
                <a:lnTo>
                  <a:pt x="53788" y="122944"/>
                </a:lnTo>
                <a:lnTo>
                  <a:pt x="0" y="1175657"/>
                </a:lnTo>
                <a:lnTo>
                  <a:pt x="1114185" y="1244813"/>
                </a:lnTo>
                <a:lnTo>
                  <a:pt x="4741049" y="1060396"/>
                </a:lnTo>
                <a:lnTo>
                  <a:pt x="5832182" y="968188"/>
                </a:lnTo>
                <a:lnTo>
                  <a:pt x="5624713" y="7684"/>
                </a:lnTo>
                <a:lnTo>
                  <a:pt x="17673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592514-68E4-4538-9FB0-F906D48DD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0390" y="-68713"/>
            <a:ext cx="3810752" cy="1005890"/>
          </a:xfrm>
          <a:prstGeom prst="rect">
            <a:avLst/>
          </a:prstGeom>
        </p:spPr>
      </p:pic>
      <p:sp>
        <p:nvSpPr>
          <p:cNvPr id="2" name="Title 1">
            <a:extLst>
              <a:ext uri="{FF2B5EF4-FFF2-40B4-BE49-F238E27FC236}">
                <a16:creationId xmlns:a16="http://schemas.microsoft.com/office/drawing/2014/main" id="{7D6C87E8-C160-457C-9E1E-88E33418A9A4}"/>
              </a:ext>
            </a:extLst>
          </p:cNvPr>
          <p:cNvSpPr>
            <a:spLocks noGrp="1"/>
          </p:cNvSpPr>
          <p:nvPr>
            <p:ph type="ctrTitle"/>
          </p:nvPr>
        </p:nvSpPr>
        <p:spPr>
          <a:xfrm>
            <a:off x="-116281" y="2316447"/>
            <a:ext cx="12192000" cy="1944519"/>
          </a:xfrm>
        </p:spPr>
        <p:txBody>
          <a:bodyPr>
            <a:noAutofit/>
          </a:bodyPr>
          <a:lstStyle/>
          <a:p>
            <a:pPr>
              <a:lnSpc>
                <a:spcPct val="150000"/>
              </a:lnSpc>
            </a:pPr>
            <a:br>
              <a:rPr lang="en-US" sz="38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br>
            <a: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The Village of South Holland </a:t>
            </a:r>
            <a:b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br>
            <a: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Lead Service Line Replacement (LSLR) Program</a:t>
            </a:r>
            <a:b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br>
            <a:r>
              <a:rPr lang="en-US" sz="3500" b="1" i="1" dirty="0">
                <a:solidFill>
                  <a:schemeClr val="accent1">
                    <a:lumMod val="60000"/>
                    <a:lumOff val="40000"/>
                  </a:schemeClr>
                </a:solidFill>
                <a:latin typeface="Roboto" panose="02000000000000000000" pitchFamily="2" charset="0"/>
                <a:ea typeface="Roboto" panose="02000000000000000000" pitchFamily="2" charset="0"/>
                <a:cs typeface="Roboto" panose="02000000000000000000" pitchFamily="2" charset="0"/>
              </a:rPr>
              <a:t>Year 1 – Informational Meeting</a:t>
            </a:r>
          </a:p>
        </p:txBody>
      </p:sp>
      <p:sp>
        <p:nvSpPr>
          <p:cNvPr id="3" name="Subtitle 2">
            <a:extLst>
              <a:ext uri="{FF2B5EF4-FFF2-40B4-BE49-F238E27FC236}">
                <a16:creationId xmlns:a16="http://schemas.microsoft.com/office/drawing/2014/main" id="{8AF0AF6F-8B7E-4285-84CE-1A5E7825BCE2}"/>
              </a:ext>
            </a:extLst>
          </p:cNvPr>
          <p:cNvSpPr>
            <a:spLocks noGrp="1"/>
          </p:cNvSpPr>
          <p:nvPr>
            <p:ph type="subTitle" idx="1"/>
          </p:nvPr>
        </p:nvSpPr>
        <p:spPr>
          <a:xfrm>
            <a:off x="13644" y="4762548"/>
            <a:ext cx="12178356" cy="404526"/>
          </a:xfrm>
        </p:spPr>
        <p:txBody>
          <a:bodyPr>
            <a:normAutofit/>
          </a:bodyPr>
          <a:lstStyle/>
          <a:p>
            <a:pPr algn="ctr"/>
            <a:r>
              <a:rPr lang="en-US" sz="1800" i="1" dirty="0">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Monday, April 22</a:t>
            </a:r>
            <a:r>
              <a:rPr lang="en-US" sz="1800" i="1" baseline="30000" dirty="0">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nd</a:t>
            </a:r>
            <a:r>
              <a:rPr lang="en-US" sz="1800" i="1" dirty="0">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 2024</a:t>
            </a:r>
          </a:p>
        </p:txBody>
      </p:sp>
      <p:pic>
        <p:nvPicPr>
          <p:cNvPr id="4" name="Picture 2">
            <a:extLst>
              <a:ext uri="{FF2B5EF4-FFF2-40B4-BE49-F238E27FC236}">
                <a16:creationId xmlns:a16="http://schemas.microsoft.com/office/drawing/2014/main" id="{90408770-5F62-A297-C716-0938E1378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66801" y="55040"/>
            <a:ext cx="1835426" cy="14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7ED822A-6ECF-1AE4-FCDE-1A954C4E13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12097" y="3836505"/>
            <a:ext cx="1888435" cy="1420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ter pipe - Free industry icons">
            <a:extLst>
              <a:ext uri="{FF2B5EF4-FFF2-40B4-BE49-F238E27FC236}">
                <a16:creationId xmlns:a16="http://schemas.microsoft.com/office/drawing/2014/main" id="{FC6BE52A-F042-8FD0-DECD-B95BC9E2F3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608" b="27815"/>
          <a:stretch/>
        </p:blipFill>
        <p:spPr bwMode="auto">
          <a:xfrm>
            <a:off x="5717267" y="4259693"/>
            <a:ext cx="715124" cy="31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75497"/>
      </p:ext>
    </p:extLst>
  </p:cSld>
  <p:clrMapOvr>
    <a:masterClrMapping/>
  </p:clrMapOvr>
  <mc:AlternateContent xmlns:mc="http://schemas.openxmlformats.org/markup-compatibility/2006" xmlns:p14="http://schemas.microsoft.com/office/powerpoint/2010/main">
    <mc:Choice Requires="p14">
      <p:transition spd="slow" p14:dur="1600" advTm="15000">
        <p14:prism isContent="1" isInverted="1"/>
      </p:transition>
    </mc:Choice>
    <mc:Fallback xmlns="">
      <p:transition spd="slow"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58893" y="-109958"/>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220579" y="-80981"/>
            <a:ext cx="12298211" cy="855022"/>
          </a:xfrm>
        </p:spPr>
        <p:txBody>
          <a:bodyPr>
            <a:normAutofit/>
          </a:bodyPr>
          <a:lstStyle/>
          <a:p>
            <a:r>
              <a:rPr kumimoji="0" lang="en-US" sz="3500" b="1" i="1" u="none" strike="noStrike" kern="1200" cap="none" spc="0" normalizeH="0" baseline="0" noProof="0" dirty="0">
                <a:ln>
                  <a:noFill/>
                </a:ln>
                <a:solidFill>
                  <a:srgbClr val="4A66AC">
                    <a:lumMod val="75000"/>
                  </a:srgbClr>
                </a:solidFill>
                <a:effectLst/>
                <a:uLnTx/>
                <a:uFillTx/>
                <a:latin typeface="Roboto" panose="02000000000000000000" pitchFamily="2" charset="0"/>
                <a:ea typeface="Roboto" panose="02000000000000000000" pitchFamily="2" charset="0"/>
                <a:cs typeface="Roboto" panose="02000000000000000000" pitchFamily="2" charset="0"/>
              </a:rPr>
              <a:t>LSLR Process</a:t>
            </a:r>
            <a:endParaRPr lang="en-US"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3794" name="Picture 2" descr="Compact HDD Methods | TT Technologies, Inc.">
            <a:extLst>
              <a:ext uri="{FF2B5EF4-FFF2-40B4-BE49-F238E27FC236}">
                <a16:creationId xmlns:a16="http://schemas.microsoft.com/office/drawing/2014/main" id="{0EF83B85-8CBB-7143-6EE7-4E9860081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957" y="803018"/>
            <a:ext cx="10723456" cy="493395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reflection blurRad="6350" stA="50000" endA="300" endPos="90000" dist="508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894822"/>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0" y="-148382"/>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110037" y="-138129"/>
            <a:ext cx="12298211" cy="855022"/>
          </a:xfrm>
        </p:spPr>
        <p:txBody>
          <a:bodyPr>
            <a:normAutofit/>
          </a:bodyPr>
          <a:lstStyle/>
          <a:p>
            <a:pPr algn="l"/>
            <a:r>
              <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LSLR Process</a:t>
            </a:r>
          </a:p>
        </p:txBody>
      </p:sp>
      <p:pic>
        <p:nvPicPr>
          <p:cNvPr id="34818" name="Picture 2">
            <a:extLst>
              <a:ext uri="{FF2B5EF4-FFF2-40B4-BE49-F238E27FC236}">
                <a16:creationId xmlns:a16="http://schemas.microsoft.com/office/drawing/2014/main" id="{F8C3CA81-DFEB-1C67-8499-9796AF1BC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297" y="1282550"/>
            <a:ext cx="4311313" cy="4692891"/>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a:extLst>
              <a:ext uri="{FF2B5EF4-FFF2-40B4-BE49-F238E27FC236}">
                <a16:creationId xmlns:a16="http://schemas.microsoft.com/office/drawing/2014/main" id="{E1935767-7FA5-0CD4-28AA-F9261753B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3780" y="1545537"/>
            <a:ext cx="4498220" cy="4029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EDDD4B-F2B8-FA54-8034-BDCB563E357D}"/>
              </a:ext>
            </a:extLst>
          </p:cNvPr>
          <p:cNvSpPr txBox="1"/>
          <p:nvPr/>
        </p:nvSpPr>
        <p:spPr>
          <a:xfrm>
            <a:off x="404157" y="4553712"/>
            <a:ext cx="62722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C8A7C28-898E-B33D-09E6-97A1C21F190F}"/>
              </a:ext>
            </a:extLst>
          </p:cNvPr>
          <p:cNvSpPr txBox="1"/>
          <p:nvPr/>
        </p:nvSpPr>
        <p:spPr>
          <a:xfrm>
            <a:off x="4602455" y="3639173"/>
            <a:ext cx="62722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pic>
        <p:nvPicPr>
          <p:cNvPr id="10" name="Picture 9">
            <a:extLst>
              <a:ext uri="{FF2B5EF4-FFF2-40B4-BE49-F238E27FC236}">
                <a16:creationId xmlns:a16="http://schemas.microsoft.com/office/drawing/2014/main" id="{3AAB60B8-67C4-F685-8DFA-C6FB48F378E8}"/>
              </a:ext>
            </a:extLst>
          </p:cNvPr>
          <p:cNvPicPr>
            <a:picLocks noChangeAspect="1"/>
          </p:cNvPicPr>
          <p:nvPr/>
        </p:nvPicPr>
        <p:blipFill>
          <a:blip r:embed="rId6"/>
          <a:stretch>
            <a:fillRect/>
          </a:stretch>
        </p:blipFill>
        <p:spPr>
          <a:xfrm>
            <a:off x="142839" y="1809813"/>
            <a:ext cx="3156175" cy="3238373"/>
          </a:xfrm>
          <a:prstGeom prst="rect">
            <a:avLst/>
          </a:prstGeom>
          <a:noFill/>
          <a:ln w="73025">
            <a:solidFill>
              <a:schemeClr val="tx1"/>
            </a:solidFill>
          </a:ln>
        </p:spPr>
      </p:pic>
    </p:spTree>
    <p:extLst>
      <p:ext uri="{BB962C8B-B14F-4D97-AF65-F5344CB8AC3E}">
        <p14:creationId xmlns:p14="http://schemas.microsoft.com/office/powerpoint/2010/main" val="1445881460"/>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0" y="0"/>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0" y="235579"/>
            <a:ext cx="2515955" cy="855022"/>
          </a:xfrm>
        </p:spPr>
        <p:txBody>
          <a:bodyPr>
            <a:noAutofit/>
          </a:bodyPr>
          <a:lstStyle/>
          <a:p>
            <a:pPr algn="ctr"/>
            <a:r>
              <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LSLR Process</a:t>
            </a:r>
          </a:p>
        </p:txBody>
      </p:sp>
      <p:pic>
        <p:nvPicPr>
          <p:cNvPr id="35842" name="Picture 2">
            <a:extLst>
              <a:ext uri="{FF2B5EF4-FFF2-40B4-BE49-F238E27FC236}">
                <a16:creationId xmlns:a16="http://schemas.microsoft.com/office/drawing/2014/main" id="{E2732B39-FD98-89A2-F8CB-E7F1D2CE7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955" y="82068"/>
            <a:ext cx="379095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4BC46C7A-2C76-05E7-1E01-5F0AD8AE8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638" y="3475367"/>
            <a:ext cx="3014792" cy="34030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6DE2F1-200C-4582-BA91-6FFC2132E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545258"/>
            <a:ext cx="4307565" cy="3230674"/>
          </a:xfrm>
          <a:prstGeom prst="rect">
            <a:avLst/>
          </a:prstGeom>
          <a:noFill/>
          <a:ln w="50800">
            <a:solidFill>
              <a:schemeClr val="tx1"/>
            </a:solidFill>
          </a:ln>
        </p:spPr>
      </p:pic>
      <p:pic>
        <p:nvPicPr>
          <p:cNvPr id="11" name="Picture 10">
            <a:extLst>
              <a:ext uri="{FF2B5EF4-FFF2-40B4-BE49-F238E27FC236}">
                <a16:creationId xmlns:a16="http://schemas.microsoft.com/office/drawing/2014/main" id="{84DD944B-2A7B-26B6-688B-80FA65CC28EF}"/>
              </a:ext>
            </a:extLst>
          </p:cNvPr>
          <p:cNvPicPr>
            <a:picLocks noChangeAspect="1"/>
          </p:cNvPicPr>
          <p:nvPr/>
        </p:nvPicPr>
        <p:blipFill rotWithShape="1">
          <a:blip r:embed="rId7">
            <a:extLst>
              <a:ext uri="{28A0092B-C50C-407E-A947-70E740481C1C}">
                <a14:useLocalDpi xmlns:a14="http://schemas.microsoft.com/office/drawing/2010/main" val="0"/>
              </a:ext>
            </a:extLst>
          </a:blip>
          <a:srcRect l="182" t="11520" r="1793" b="13890"/>
          <a:stretch/>
        </p:blipFill>
        <p:spPr>
          <a:xfrm>
            <a:off x="6610285" y="149440"/>
            <a:ext cx="5473341" cy="3123654"/>
          </a:xfrm>
          <a:prstGeom prst="rect">
            <a:avLst/>
          </a:prstGeom>
          <a:ln w="38100">
            <a:solidFill>
              <a:schemeClr val="tx1"/>
            </a:solidFill>
          </a:ln>
        </p:spPr>
      </p:pic>
    </p:spTree>
    <p:extLst>
      <p:ext uri="{BB962C8B-B14F-4D97-AF65-F5344CB8AC3E}">
        <p14:creationId xmlns:p14="http://schemas.microsoft.com/office/powerpoint/2010/main" val="213983561"/>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B2DE6F-4308-4D73-B2D6-33E0145E5833}"/>
              </a:ext>
            </a:extLst>
          </p:cNvPr>
          <p:cNvGrpSpPr/>
          <p:nvPr/>
        </p:nvGrpSpPr>
        <p:grpSpPr>
          <a:xfrm>
            <a:off x="-46741" y="4425922"/>
            <a:ext cx="12192000" cy="2432078"/>
            <a:chOff x="0" y="3841750"/>
            <a:chExt cx="9144000" cy="3016250"/>
          </a:xfrm>
        </p:grpSpPr>
        <p:pic>
          <p:nvPicPr>
            <p:cNvPr id="18" name="Picture 17">
              <a:extLst>
                <a:ext uri="{FF2B5EF4-FFF2-40B4-BE49-F238E27FC236}">
                  <a16:creationId xmlns:a16="http://schemas.microsoft.com/office/drawing/2014/main" id="{41CD6D6E-37FC-4C47-A71E-60E250545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333"/>
            <a:stretch/>
          </p:blipFill>
          <p:spPr>
            <a:xfrm>
              <a:off x="0" y="4899302"/>
              <a:ext cx="9144000" cy="1958698"/>
            </a:xfrm>
            <a:prstGeom prst="rect">
              <a:avLst/>
            </a:prstGeom>
          </p:spPr>
        </p:pic>
        <p:sp>
          <p:nvSpPr>
            <p:cNvPr id="19" name="Freeform: Shape 18">
              <a:extLst>
                <a:ext uri="{FF2B5EF4-FFF2-40B4-BE49-F238E27FC236}">
                  <a16:creationId xmlns:a16="http://schemas.microsoft.com/office/drawing/2014/main" id="{1651DB51-8740-42E1-B7F3-A33D46014652}"/>
                </a:ext>
              </a:extLst>
            </p:cNvPr>
            <p:cNvSpPr/>
            <p:nvPr/>
          </p:nvSpPr>
          <p:spPr>
            <a:xfrm>
              <a:off x="311150" y="3841750"/>
              <a:ext cx="8712200" cy="1841500"/>
            </a:xfrm>
            <a:custGeom>
              <a:avLst/>
              <a:gdLst>
                <a:gd name="connsiteX0" fmla="*/ 8712200 w 8712200"/>
                <a:gd name="connsiteY0" fmla="*/ 0 h 1841500"/>
                <a:gd name="connsiteX1" fmla="*/ 8699500 w 8712200"/>
                <a:gd name="connsiteY1" fmla="*/ 698500 h 1841500"/>
                <a:gd name="connsiteX2" fmla="*/ 8382000 w 8712200"/>
                <a:gd name="connsiteY2" fmla="*/ 1835150 h 1841500"/>
                <a:gd name="connsiteX3" fmla="*/ 7962900 w 8712200"/>
                <a:gd name="connsiteY3" fmla="*/ 1841500 h 1841500"/>
                <a:gd name="connsiteX4" fmla="*/ 2254250 w 8712200"/>
                <a:gd name="connsiteY4" fmla="*/ 914400 h 1841500"/>
                <a:gd name="connsiteX5" fmla="*/ 247650 w 8712200"/>
                <a:gd name="connsiteY5" fmla="*/ 1339850 h 1841500"/>
                <a:gd name="connsiteX6" fmla="*/ 0 w 8712200"/>
                <a:gd name="connsiteY6" fmla="*/ 730250 h 1841500"/>
                <a:gd name="connsiteX7" fmla="*/ 4673600 w 8712200"/>
                <a:gd name="connsiteY7" fmla="*/ 400050 h 1841500"/>
                <a:gd name="connsiteX8" fmla="*/ 8032750 w 8712200"/>
                <a:gd name="connsiteY8" fmla="*/ 107950 h 1841500"/>
                <a:gd name="connsiteX9" fmla="*/ 8712200 w 8712200"/>
                <a:gd name="connsiteY9"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2200" h="1841500">
                  <a:moveTo>
                    <a:pt x="8712200" y="0"/>
                  </a:moveTo>
                  <a:lnTo>
                    <a:pt x="8699500" y="698500"/>
                  </a:lnTo>
                  <a:lnTo>
                    <a:pt x="8382000" y="1835150"/>
                  </a:lnTo>
                  <a:lnTo>
                    <a:pt x="7962900" y="1841500"/>
                  </a:lnTo>
                  <a:lnTo>
                    <a:pt x="2254250" y="914400"/>
                  </a:lnTo>
                  <a:lnTo>
                    <a:pt x="247650" y="1339850"/>
                  </a:lnTo>
                  <a:lnTo>
                    <a:pt x="0" y="730250"/>
                  </a:lnTo>
                  <a:lnTo>
                    <a:pt x="4673600" y="400050"/>
                  </a:lnTo>
                  <a:lnTo>
                    <a:pt x="8032750" y="107950"/>
                  </a:lnTo>
                  <a:lnTo>
                    <a:pt x="8712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pic>
        <p:nvPicPr>
          <p:cNvPr id="13" name="Picture 12">
            <a:extLst>
              <a:ext uri="{FF2B5EF4-FFF2-40B4-BE49-F238E27FC236}">
                <a16:creationId xmlns:a16="http://schemas.microsoft.com/office/drawing/2014/main" id="{04F940BC-0CE9-42CE-A97B-7C0E252750D0}"/>
              </a:ext>
            </a:extLst>
          </p:cNvPr>
          <p:cNvPicPr>
            <a:picLocks noChangeAspect="1"/>
          </p:cNvPicPr>
          <p:nvPr/>
        </p:nvPicPr>
        <p:blipFill rotWithShape="1">
          <a:blip r:embed="rId4"/>
          <a:srcRect l="207" t="13116" r="827"/>
          <a:stretch/>
        </p:blipFill>
        <p:spPr>
          <a:xfrm>
            <a:off x="0" y="-4123"/>
            <a:ext cx="12205645" cy="2201627"/>
          </a:xfrm>
          <a:prstGeom prst="rect">
            <a:avLst/>
          </a:prstGeom>
        </p:spPr>
      </p:pic>
      <p:sp>
        <p:nvSpPr>
          <p:cNvPr id="14" name="Freeform: Shape 13">
            <a:extLst>
              <a:ext uri="{FF2B5EF4-FFF2-40B4-BE49-F238E27FC236}">
                <a16:creationId xmlns:a16="http://schemas.microsoft.com/office/drawing/2014/main" id="{C26682E6-744A-42DC-9D51-0549CA163CB8}"/>
              </a:ext>
            </a:extLst>
          </p:cNvPr>
          <p:cNvSpPr/>
          <p:nvPr/>
        </p:nvSpPr>
        <p:spPr>
          <a:xfrm>
            <a:off x="6822" y="-12874"/>
            <a:ext cx="7796235" cy="1308332"/>
          </a:xfrm>
          <a:custGeom>
            <a:avLst/>
            <a:gdLst>
              <a:gd name="connsiteX0" fmla="*/ 176733 w 5832182"/>
              <a:gd name="connsiteY0" fmla="*/ 0 h 1244813"/>
              <a:gd name="connsiteX1" fmla="*/ 53788 w 5832182"/>
              <a:gd name="connsiteY1" fmla="*/ 122944 h 1244813"/>
              <a:gd name="connsiteX2" fmla="*/ 0 w 5832182"/>
              <a:gd name="connsiteY2" fmla="*/ 1175657 h 1244813"/>
              <a:gd name="connsiteX3" fmla="*/ 1114185 w 5832182"/>
              <a:gd name="connsiteY3" fmla="*/ 1244813 h 1244813"/>
              <a:gd name="connsiteX4" fmla="*/ 4741049 w 5832182"/>
              <a:gd name="connsiteY4" fmla="*/ 1060396 h 1244813"/>
              <a:gd name="connsiteX5" fmla="*/ 5832182 w 5832182"/>
              <a:gd name="connsiteY5" fmla="*/ 968188 h 1244813"/>
              <a:gd name="connsiteX6" fmla="*/ 5624713 w 5832182"/>
              <a:gd name="connsiteY6" fmla="*/ 7684 h 1244813"/>
              <a:gd name="connsiteX7" fmla="*/ 176733 w 5832182"/>
              <a:gd name="connsiteY7" fmla="*/ 0 h 124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2182" h="1244813">
                <a:moveTo>
                  <a:pt x="176733" y="0"/>
                </a:moveTo>
                <a:lnTo>
                  <a:pt x="53788" y="122944"/>
                </a:lnTo>
                <a:lnTo>
                  <a:pt x="0" y="1175657"/>
                </a:lnTo>
                <a:lnTo>
                  <a:pt x="1114185" y="1244813"/>
                </a:lnTo>
                <a:lnTo>
                  <a:pt x="4741049" y="1060396"/>
                </a:lnTo>
                <a:lnTo>
                  <a:pt x="5832182" y="968188"/>
                </a:lnTo>
                <a:lnTo>
                  <a:pt x="5624713" y="7684"/>
                </a:lnTo>
                <a:lnTo>
                  <a:pt x="17673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6" name="Picture 15">
            <a:extLst>
              <a:ext uri="{FF2B5EF4-FFF2-40B4-BE49-F238E27FC236}">
                <a16:creationId xmlns:a16="http://schemas.microsoft.com/office/drawing/2014/main" id="{01592514-68E4-4538-9FB0-F906D48DD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9900" y="4370539"/>
            <a:ext cx="3578259" cy="940294"/>
          </a:xfrm>
          <a:prstGeom prst="rect">
            <a:avLst/>
          </a:prstGeom>
        </p:spPr>
      </p:pic>
      <p:sp>
        <p:nvSpPr>
          <p:cNvPr id="9" name="Rectangle 8">
            <a:extLst>
              <a:ext uri="{FF2B5EF4-FFF2-40B4-BE49-F238E27FC236}">
                <a16:creationId xmlns:a16="http://schemas.microsoft.com/office/drawing/2014/main" id="{F364F56B-EC28-4ED2-B4C2-B573DA1721BE}"/>
              </a:ext>
            </a:extLst>
          </p:cNvPr>
          <p:cNvSpPr/>
          <p:nvPr/>
        </p:nvSpPr>
        <p:spPr>
          <a:xfrm>
            <a:off x="275697" y="250762"/>
            <a:ext cx="11936770" cy="1231106"/>
          </a:xfrm>
          <a:prstGeom prst="rect">
            <a:avLst/>
          </a:prstGeom>
        </p:spPr>
        <p:txBody>
          <a:bodyPr wrap="square">
            <a:spAutoFit/>
          </a:bodyPr>
          <a:lstStyle/>
          <a:p>
            <a:pPr algn="ctr"/>
            <a:r>
              <a:rPr lang="en-US" sz="3000" b="1" dirty="0">
                <a:solidFill>
                  <a:srgbClr val="374D81"/>
                </a:solidFill>
                <a:latin typeface="Roboto" panose="02000000000000000000" pitchFamily="2" charset="0"/>
                <a:ea typeface="Roboto" panose="02000000000000000000" pitchFamily="2" charset="0"/>
                <a:cs typeface="Roboto" panose="02000000000000000000" pitchFamily="2" charset="0"/>
              </a:rPr>
              <a:t>How will I know that the contractor is the Village’s contractor?</a:t>
            </a:r>
          </a:p>
          <a:p>
            <a:pPr algn="ctr"/>
            <a:endParaRPr lang="en-US" sz="4400" b="1" dirty="0">
              <a:solidFill>
                <a:srgbClr val="374D8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2">
            <a:extLst>
              <a:ext uri="{FF2B5EF4-FFF2-40B4-BE49-F238E27FC236}">
                <a16:creationId xmlns:a16="http://schemas.microsoft.com/office/drawing/2014/main" id="{052D3ACA-1B3C-EF3B-9BAF-F56CBE7D65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828272" y="4271317"/>
            <a:ext cx="1521174" cy="1484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A22FC5-C927-9E63-F0A5-078A6B24C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875326" y="4098262"/>
            <a:ext cx="2078341" cy="1484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8A29CB-4EBE-D79A-C30B-36B1C755022C}"/>
              </a:ext>
            </a:extLst>
          </p:cNvPr>
          <p:cNvSpPr/>
          <p:nvPr/>
        </p:nvSpPr>
        <p:spPr>
          <a:xfrm>
            <a:off x="6822" y="2069687"/>
            <a:ext cx="12191999" cy="2169825"/>
          </a:xfrm>
          <a:prstGeom prst="rect">
            <a:avLst/>
          </a:prstGeom>
        </p:spPr>
        <p:txBody>
          <a:bodyPr wrap="square">
            <a:spAutoFit/>
          </a:bodyPr>
          <a:lstStyle/>
          <a:p>
            <a:pPr marL="285750" indent="-285750">
              <a:buClr>
                <a:schemeClr val="accent1">
                  <a:lumMod val="75000"/>
                </a:schemeClr>
              </a:buClr>
              <a:buFont typeface="Wingdings" panose="05000000000000000000" pitchFamily="2" charset="2"/>
              <a:buChar char="Ø"/>
            </a:pPr>
            <a:r>
              <a:rPr lang="en-US" sz="2400" dirty="0">
                <a:latin typeface="Roboto" panose="02000000000000000000" pitchFamily="2" charset="0"/>
                <a:ea typeface="Roboto" panose="02000000000000000000" pitchFamily="2" charset="0"/>
                <a:cs typeface="Roboto" panose="02000000000000000000" pitchFamily="2" charset="0"/>
              </a:rPr>
              <a:t>The Village has contracted with </a:t>
            </a:r>
            <a:r>
              <a:rPr lang="en-US" sz="2400" b="1" dirty="0">
                <a:solidFill>
                  <a:srgbClr val="FB8605"/>
                </a:solidFill>
                <a:latin typeface="Roboto" panose="02000000000000000000" pitchFamily="2" charset="0"/>
                <a:ea typeface="Roboto" panose="02000000000000000000" pitchFamily="2" charset="0"/>
                <a:cs typeface="Roboto" panose="02000000000000000000" pitchFamily="2" charset="0"/>
              </a:rPr>
              <a:t>Airy’s, Inc. </a:t>
            </a:r>
            <a:r>
              <a:rPr lang="en-US" sz="2400" dirty="0">
                <a:latin typeface="Roboto" panose="02000000000000000000" pitchFamily="2" charset="0"/>
                <a:ea typeface="Roboto" panose="02000000000000000000" pitchFamily="2" charset="0"/>
                <a:cs typeface="Roboto" panose="02000000000000000000" pitchFamily="2" charset="0"/>
              </a:rPr>
              <a:t>to complete the lead service line replacements for the Year 1 of the LSLR Program.</a:t>
            </a:r>
          </a:p>
          <a:p>
            <a:endParaRPr lang="en-US" sz="2400" dirty="0">
              <a:solidFill>
                <a:srgbClr val="374D8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accent1">
                  <a:lumMod val="75000"/>
                </a:schemeClr>
              </a:buClr>
              <a:buFont typeface="Wingdings" panose="05000000000000000000" pitchFamily="2" charset="2"/>
              <a:buChar char="Ø"/>
            </a:pPr>
            <a:r>
              <a:rPr lang="en-US" sz="2400" dirty="0">
                <a:latin typeface="Roboto" panose="02000000000000000000" pitchFamily="2" charset="0"/>
                <a:ea typeface="Roboto" panose="02000000000000000000" pitchFamily="2" charset="0"/>
                <a:cs typeface="Roboto" panose="02000000000000000000" pitchFamily="2" charset="0"/>
              </a:rPr>
              <a:t>The Village has also contracted with </a:t>
            </a:r>
            <a:r>
              <a:rPr lang="en-US" sz="2400"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Robinson Engineering, Ltd</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dirty="0">
                <a:latin typeface="Roboto" panose="02000000000000000000" pitchFamily="2" charset="0"/>
                <a:ea typeface="Roboto" panose="02000000000000000000" pitchFamily="2" charset="0"/>
                <a:cs typeface="Roboto" panose="02000000000000000000" pitchFamily="2" charset="0"/>
              </a:rPr>
              <a:t>to oversee the construction phase. </a:t>
            </a:r>
            <a:endParaRPr lang="en-US" sz="2400"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sz="1500" dirty="0">
              <a:solidFill>
                <a:srgbClr val="374D8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53317473"/>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B2DE6F-4308-4D73-B2D6-33E0145E5833}"/>
              </a:ext>
            </a:extLst>
          </p:cNvPr>
          <p:cNvGrpSpPr/>
          <p:nvPr/>
        </p:nvGrpSpPr>
        <p:grpSpPr>
          <a:xfrm>
            <a:off x="-46741" y="3975315"/>
            <a:ext cx="12192000" cy="2882685"/>
            <a:chOff x="0" y="3841750"/>
            <a:chExt cx="9144000" cy="3016250"/>
          </a:xfrm>
        </p:grpSpPr>
        <p:pic>
          <p:nvPicPr>
            <p:cNvPr id="18" name="Picture 17">
              <a:extLst>
                <a:ext uri="{FF2B5EF4-FFF2-40B4-BE49-F238E27FC236}">
                  <a16:creationId xmlns:a16="http://schemas.microsoft.com/office/drawing/2014/main" id="{41CD6D6E-37FC-4C47-A71E-60E250545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333"/>
            <a:stretch/>
          </p:blipFill>
          <p:spPr>
            <a:xfrm>
              <a:off x="0" y="4076700"/>
              <a:ext cx="9144000" cy="2781300"/>
            </a:xfrm>
            <a:prstGeom prst="rect">
              <a:avLst/>
            </a:prstGeom>
          </p:spPr>
        </p:pic>
        <p:sp>
          <p:nvSpPr>
            <p:cNvPr id="19" name="Freeform: Shape 18">
              <a:extLst>
                <a:ext uri="{FF2B5EF4-FFF2-40B4-BE49-F238E27FC236}">
                  <a16:creationId xmlns:a16="http://schemas.microsoft.com/office/drawing/2014/main" id="{1651DB51-8740-42E1-B7F3-A33D46014652}"/>
                </a:ext>
              </a:extLst>
            </p:cNvPr>
            <p:cNvSpPr/>
            <p:nvPr/>
          </p:nvSpPr>
          <p:spPr>
            <a:xfrm>
              <a:off x="311150" y="3841750"/>
              <a:ext cx="8712200" cy="1841500"/>
            </a:xfrm>
            <a:custGeom>
              <a:avLst/>
              <a:gdLst>
                <a:gd name="connsiteX0" fmla="*/ 8712200 w 8712200"/>
                <a:gd name="connsiteY0" fmla="*/ 0 h 1841500"/>
                <a:gd name="connsiteX1" fmla="*/ 8699500 w 8712200"/>
                <a:gd name="connsiteY1" fmla="*/ 698500 h 1841500"/>
                <a:gd name="connsiteX2" fmla="*/ 8382000 w 8712200"/>
                <a:gd name="connsiteY2" fmla="*/ 1835150 h 1841500"/>
                <a:gd name="connsiteX3" fmla="*/ 7962900 w 8712200"/>
                <a:gd name="connsiteY3" fmla="*/ 1841500 h 1841500"/>
                <a:gd name="connsiteX4" fmla="*/ 2254250 w 8712200"/>
                <a:gd name="connsiteY4" fmla="*/ 914400 h 1841500"/>
                <a:gd name="connsiteX5" fmla="*/ 247650 w 8712200"/>
                <a:gd name="connsiteY5" fmla="*/ 1339850 h 1841500"/>
                <a:gd name="connsiteX6" fmla="*/ 0 w 8712200"/>
                <a:gd name="connsiteY6" fmla="*/ 730250 h 1841500"/>
                <a:gd name="connsiteX7" fmla="*/ 4673600 w 8712200"/>
                <a:gd name="connsiteY7" fmla="*/ 400050 h 1841500"/>
                <a:gd name="connsiteX8" fmla="*/ 8032750 w 8712200"/>
                <a:gd name="connsiteY8" fmla="*/ 107950 h 1841500"/>
                <a:gd name="connsiteX9" fmla="*/ 8712200 w 8712200"/>
                <a:gd name="connsiteY9"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2200" h="1841500">
                  <a:moveTo>
                    <a:pt x="8712200" y="0"/>
                  </a:moveTo>
                  <a:lnTo>
                    <a:pt x="8699500" y="698500"/>
                  </a:lnTo>
                  <a:lnTo>
                    <a:pt x="8382000" y="1835150"/>
                  </a:lnTo>
                  <a:lnTo>
                    <a:pt x="7962900" y="1841500"/>
                  </a:lnTo>
                  <a:lnTo>
                    <a:pt x="2254250" y="914400"/>
                  </a:lnTo>
                  <a:lnTo>
                    <a:pt x="247650" y="1339850"/>
                  </a:lnTo>
                  <a:lnTo>
                    <a:pt x="0" y="730250"/>
                  </a:lnTo>
                  <a:lnTo>
                    <a:pt x="4673600" y="400050"/>
                  </a:lnTo>
                  <a:lnTo>
                    <a:pt x="8032750" y="107950"/>
                  </a:lnTo>
                  <a:lnTo>
                    <a:pt x="8712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pic>
        <p:nvPicPr>
          <p:cNvPr id="13" name="Picture 12">
            <a:extLst>
              <a:ext uri="{FF2B5EF4-FFF2-40B4-BE49-F238E27FC236}">
                <a16:creationId xmlns:a16="http://schemas.microsoft.com/office/drawing/2014/main" id="{04F940BC-0CE9-42CE-A97B-7C0E252750D0}"/>
              </a:ext>
            </a:extLst>
          </p:cNvPr>
          <p:cNvPicPr>
            <a:picLocks noChangeAspect="1"/>
          </p:cNvPicPr>
          <p:nvPr/>
        </p:nvPicPr>
        <p:blipFill rotWithShape="1">
          <a:blip r:embed="rId4"/>
          <a:srcRect l="207" t="13116" r="827"/>
          <a:stretch/>
        </p:blipFill>
        <p:spPr>
          <a:xfrm>
            <a:off x="0" y="-4123"/>
            <a:ext cx="12205645" cy="2201627"/>
          </a:xfrm>
          <a:prstGeom prst="rect">
            <a:avLst/>
          </a:prstGeom>
        </p:spPr>
      </p:pic>
      <p:sp>
        <p:nvSpPr>
          <p:cNvPr id="14" name="Freeform: Shape 13">
            <a:extLst>
              <a:ext uri="{FF2B5EF4-FFF2-40B4-BE49-F238E27FC236}">
                <a16:creationId xmlns:a16="http://schemas.microsoft.com/office/drawing/2014/main" id="{C26682E6-744A-42DC-9D51-0549CA163CB8}"/>
              </a:ext>
            </a:extLst>
          </p:cNvPr>
          <p:cNvSpPr/>
          <p:nvPr/>
        </p:nvSpPr>
        <p:spPr>
          <a:xfrm>
            <a:off x="30336" y="0"/>
            <a:ext cx="7796235" cy="1308332"/>
          </a:xfrm>
          <a:custGeom>
            <a:avLst/>
            <a:gdLst>
              <a:gd name="connsiteX0" fmla="*/ 176733 w 5832182"/>
              <a:gd name="connsiteY0" fmla="*/ 0 h 1244813"/>
              <a:gd name="connsiteX1" fmla="*/ 53788 w 5832182"/>
              <a:gd name="connsiteY1" fmla="*/ 122944 h 1244813"/>
              <a:gd name="connsiteX2" fmla="*/ 0 w 5832182"/>
              <a:gd name="connsiteY2" fmla="*/ 1175657 h 1244813"/>
              <a:gd name="connsiteX3" fmla="*/ 1114185 w 5832182"/>
              <a:gd name="connsiteY3" fmla="*/ 1244813 h 1244813"/>
              <a:gd name="connsiteX4" fmla="*/ 4741049 w 5832182"/>
              <a:gd name="connsiteY4" fmla="*/ 1060396 h 1244813"/>
              <a:gd name="connsiteX5" fmla="*/ 5832182 w 5832182"/>
              <a:gd name="connsiteY5" fmla="*/ 968188 h 1244813"/>
              <a:gd name="connsiteX6" fmla="*/ 5624713 w 5832182"/>
              <a:gd name="connsiteY6" fmla="*/ 7684 h 1244813"/>
              <a:gd name="connsiteX7" fmla="*/ 176733 w 5832182"/>
              <a:gd name="connsiteY7" fmla="*/ 0 h 124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2182" h="1244813">
                <a:moveTo>
                  <a:pt x="176733" y="0"/>
                </a:moveTo>
                <a:lnTo>
                  <a:pt x="53788" y="122944"/>
                </a:lnTo>
                <a:lnTo>
                  <a:pt x="0" y="1175657"/>
                </a:lnTo>
                <a:lnTo>
                  <a:pt x="1114185" y="1244813"/>
                </a:lnTo>
                <a:lnTo>
                  <a:pt x="4741049" y="1060396"/>
                </a:lnTo>
                <a:lnTo>
                  <a:pt x="5832182" y="968188"/>
                </a:lnTo>
                <a:lnTo>
                  <a:pt x="5624713" y="7684"/>
                </a:lnTo>
                <a:lnTo>
                  <a:pt x="17673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a:extLst>
              <a:ext uri="{FF2B5EF4-FFF2-40B4-BE49-F238E27FC236}">
                <a16:creationId xmlns:a16="http://schemas.microsoft.com/office/drawing/2014/main" id="{01592514-68E4-4538-9FB0-F906D48DD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5966" y="47602"/>
            <a:ext cx="3418134" cy="898216"/>
          </a:xfrm>
          <a:prstGeom prst="rect">
            <a:avLst/>
          </a:prstGeom>
        </p:spPr>
      </p:pic>
      <p:sp>
        <p:nvSpPr>
          <p:cNvPr id="9" name="Rectangle 8">
            <a:extLst>
              <a:ext uri="{FF2B5EF4-FFF2-40B4-BE49-F238E27FC236}">
                <a16:creationId xmlns:a16="http://schemas.microsoft.com/office/drawing/2014/main" id="{F364F56B-EC28-4ED2-B4C2-B573DA1721BE}"/>
              </a:ext>
            </a:extLst>
          </p:cNvPr>
          <p:cNvSpPr/>
          <p:nvPr/>
        </p:nvSpPr>
        <p:spPr>
          <a:xfrm>
            <a:off x="6822" y="1772517"/>
            <a:ext cx="12192000" cy="2985433"/>
          </a:xfrm>
          <a:prstGeom prst="rect">
            <a:avLst/>
          </a:prstGeom>
        </p:spPr>
        <p:txBody>
          <a:bodyPr wrap="square">
            <a:spAutoFit/>
          </a:bodyPr>
          <a:lstStyle/>
          <a:p>
            <a:pPr algn="ctr"/>
            <a:r>
              <a:rPr lang="en-US" sz="3000" b="1" dirty="0">
                <a:latin typeface="Roboto" panose="02000000000000000000" pitchFamily="2" charset="0"/>
                <a:ea typeface="Roboto" panose="02000000000000000000" pitchFamily="2" charset="0"/>
                <a:cs typeface="Roboto" panose="02000000000000000000" pitchFamily="2" charset="0"/>
              </a:rPr>
              <a:t>Thank You!</a:t>
            </a:r>
          </a:p>
          <a:p>
            <a:pPr algn="ctr"/>
            <a:endParaRPr lang="en-US" sz="3800" b="1" dirty="0">
              <a:solidFill>
                <a:srgbClr val="374D81"/>
              </a:solidFill>
              <a:latin typeface="Roboto" panose="02000000000000000000" pitchFamily="2" charset="0"/>
              <a:ea typeface="Roboto" panose="02000000000000000000" pitchFamily="2" charset="0"/>
              <a:cs typeface="Roboto" panose="02000000000000000000" pitchFamily="2" charset="0"/>
            </a:endParaRPr>
          </a:p>
          <a:p>
            <a:pPr algn="ctr"/>
            <a:endParaRPr lang="en-US" sz="3800" b="1" dirty="0">
              <a:solidFill>
                <a:srgbClr val="374D81"/>
              </a:solidFill>
              <a:latin typeface="Roboto" panose="02000000000000000000" pitchFamily="2" charset="0"/>
              <a:ea typeface="Roboto" panose="02000000000000000000" pitchFamily="2" charset="0"/>
              <a:cs typeface="Roboto" panose="02000000000000000000" pitchFamily="2" charset="0"/>
            </a:endParaRPr>
          </a:p>
          <a:p>
            <a:pPr marL="571500" indent="-571500" algn="ctr">
              <a:buFont typeface="Wingdings" panose="05000000000000000000" pitchFamily="2" charset="2"/>
              <a:buChar char="Ø"/>
            </a:pPr>
            <a:r>
              <a:rPr lang="en-US" sz="3800" b="1" dirty="0">
                <a:solidFill>
                  <a:srgbClr val="374D81"/>
                </a:solidFill>
                <a:latin typeface="Roboto" panose="02000000000000000000" pitchFamily="2" charset="0"/>
                <a:ea typeface="Roboto" panose="02000000000000000000" pitchFamily="2" charset="0"/>
                <a:cs typeface="Roboto" panose="02000000000000000000" pitchFamily="2" charset="0"/>
              </a:rPr>
              <a:t>What Questions Do You Have?</a:t>
            </a:r>
          </a:p>
          <a:p>
            <a:pPr algn="ctr"/>
            <a:endParaRPr lang="en-US" sz="4400" b="1" dirty="0">
              <a:solidFill>
                <a:srgbClr val="374D8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2">
            <a:extLst>
              <a:ext uri="{FF2B5EF4-FFF2-40B4-BE49-F238E27FC236}">
                <a16:creationId xmlns:a16="http://schemas.microsoft.com/office/drawing/2014/main" id="{052D3ACA-1B3C-EF3B-9BAF-F56CBE7D65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6150" y="129450"/>
            <a:ext cx="1325892" cy="1294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A22FC5-C927-9E63-F0A5-078A6B24C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062399" y="4238570"/>
            <a:ext cx="1863185" cy="1401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D4E2CA-DA6A-CE52-4026-633FCECD1C47}"/>
              </a:ext>
            </a:extLst>
          </p:cNvPr>
          <p:cNvPicPr>
            <a:picLocks noChangeAspect="1"/>
          </p:cNvPicPr>
          <p:nvPr/>
        </p:nvPicPr>
        <p:blipFill>
          <a:blip r:embed="rId8"/>
          <a:stretch>
            <a:fillRect/>
          </a:stretch>
        </p:blipFill>
        <p:spPr>
          <a:xfrm>
            <a:off x="5816564" y="2767119"/>
            <a:ext cx="719390" cy="317019"/>
          </a:xfrm>
          <a:prstGeom prst="rect">
            <a:avLst/>
          </a:prstGeom>
        </p:spPr>
      </p:pic>
    </p:spTree>
    <p:extLst>
      <p:ext uri="{BB962C8B-B14F-4D97-AF65-F5344CB8AC3E}">
        <p14:creationId xmlns:p14="http://schemas.microsoft.com/office/powerpoint/2010/main" val="4050666792"/>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56E341-A7EE-4A87-939B-4A0220B6145F}"/>
              </a:ext>
            </a:extLst>
          </p:cNvPr>
          <p:cNvSpPr>
            <a:spLocks noGrp="1"/>
          </p:cNvSpPr>
          <p:nvPr>
            <p:ph idx="1"/>
          </p:nvPr>
        </p:nvSpPr>
        <p:spPr>
          <a:xfrm>
            <a:off x="559269" y="561489"/>
            <a:ext cx="11295133" cy="6847611"/>
          </a:xfrm>
        </p:spPr>
        <p:txBody>
          <a:bodyPr>
            <a:normAutofit/>
          </a:bodyPr>
          <a:lstStyle/>
          <a:p>
            <a:endParaRPr lang="en-US" sz="4000"/>
          </a:p>
          <a:p>
            <a:endParaRPr lang="en-US" sz="4000"/>
          </a:p>
          <a:p>
            <a:pPr marL="0" indent="0">
              <a:buNone/>
            </a:pPr>
            <a:endParaRPr lang="en-US" sz="4000"/>
          </a:p>
          <a:p>
            <a:endParaRPr lang="en-US"/>
          </a:p>
        </p:txBody>
      </p:sp>
      <p:sp>
        <p:nvSpPr>
          <p:cNvPr id="2" name="Rectangle 1">
            <a:extLst>
              <a:ext uri="{FF2B5EF4-FFF2-40B4-BE49-F238E27FC236}">
                <a16:creationId xmlns:a16="http://schemas.microsoft.com/office/drawing/2014/main" id="{F41426C8-866F-473C-A265-DFE0A74500AC}"/>
              </a:ext>
            </a:extLst>
          </p:cNvPr>
          <p:cNvSpPr/>
          <p:nvPr/>
        </p:nvSpPr>
        <p:spPr>
          <a:xfrm>
            <a:off x="6705085" y="5835125"/>
            <a:ext cx="1189705" cy="27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Curved 5">
            <a:extLst>
              <a:ext uri="{FF2B5EF4-FFF2-40B4-BE49-F238E27FC236}">
                <a16:creationId xmlns:a16="http://schemas.microsoft.com/office/drawing/2014/main" id="{0184C7A2-1C0D-B8EB-3FE9-9FBD8FC88361}"/>
              </a:ext>
            </a:extLst>
          </p:cNvPr>
          <p:cNvCxnSpPr>
            <a:cxnSpLocks/>
          </p:cNvCxnSpPr>
          <p:nvPr/>
        </p:nvCxnSpPr>
        <p:spPr>
          <a:xfrm flipV="1">
            <a:off x="7109791" y="4366591"/>
            <a:ext cx="669235" cy="105590"/>
          </a:xfrm>
          <a:prstGeom prst="curvedConnector3">
            <a:avLst>
              <a:gd name="adj1" fmla="val 50001"/>
            </a:avLst>
          </a:prstGeom>
          <a:ln w="28575">
            <a:solidFill>
              <a:schemeClr val="tx1">
                <a:lumMod val="95000"/>
                <a:lumOff val="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6F567C9-8C28-3455-0829-BE98BF3F9050}"/>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0" y="1"/>
            <a:ext cx="12192001" cy="7510084"/>
          </a:xfrm>
          <a:prstGeom prst="rect">
            <a:avLst/>
          </a:prstGeom>
        </p:spPr>
      </p:pic>
      <p:pic>
        <p:nvPicPr>
          <p:cNvPr id="27" name="Content Placeholder 12">
            <a:extLst>
              <a:ext uri="{FF2B5EF4-FFF2-40B4-BE49-F238E27FC236}">
                <a16:creationId xmlns:a16="http://schemas.microsoft.com/office/drawing/2014/main" id="{8A3D97F3-A9ED-ADB0-4F7A-F20604932211}"/>
              </a:ext>
            </a:extLst>
          </p:cNvPr>
          <p:cNvPicPr>
            <a:picLocks noChangeAspect="1"/>
          </p:cNvPicPr>
          <p:nvPr/>
        </p:nvPicPr>
        <p:blipFill rotWithShape="1">
          <a:blip r:embed="rId4"/>
          <a:srcRect b="1223"/>
          <a:stretch/>
        </p:blipFill>
        <p:spPr>
          <a:xfrm>
            <a:off x="0" y="745341"/>
            <a:ext cx="12192000" cy="6112659"/>
          </a:xfrm>
          <a:prstGeom prst="rect">
            <a:avLst/>
          </a:prstGeom>
        </p:spPr>
      </p:pic>
      <p:sp>
        <p:nvSpPr>
          <p:cNvPr id="28" name="TextBox 27">
            <a:extLst>
              <a:ext uri="{FF2B5EF4-FFF2-40B4-BE49-F238E27FC236}">
                <a16:creationId xmlns:a16="http://schemas.microsoft.com/office/drawing/2014/main" id="{22C191B2-6D42-1D20-939E-8CCE7F853255}"/>
              </a:ext>
            </a:extLst>
          </p:cNvPr>
          <p:cNvSpPr txBox="1"/>
          <p:nvPr/>
        </p:nvSpPr>
        <p:spPr>
          <a:xfrm>
            <a:off x="7202097" y="4185565"/>
            <a:ext cx="5003698" cy="461665"/>
          </a:xfrm>
          <a:prstGeom prst="rect">
            <a:avLst/>
          </a:prstGeom>
          <a:solidFill>
            <a:schemeClr val="bg1"/>
          </a:solidFill>
          <a:ln>
            <a:solidFill>
              <a:schemeClr val="bg1"/>
            </a:solidFill>
          </a:ln>
        </p:spPr>
        <p:txBody>
          <a:bodyPr wrap="square" rtlCol="0">
            <a:spAutoFit/>
          </a:bodyPr>
          <a:lstStyle/>
          <a:p>
            <a:pPr algn="ctr"/>
            <a:r>
              <a:rPr lang="en-US" sz="2300" b="1" dirty="0">
                <a:solidFill>
                  <a:srgbClr val="C00000"/>
                </a:solidFill>
              </a:rPr>
              <a:t> Water Service Line to be Replaced</a:t>
            </a:r>
          </a:p>
        </p:txBody>
      </p:sp>
      <p:sp>
        <p:nvSpPr>
          <p:cNvPr id="30" name="TextBox 29">
            <a:extLst>
              <a:ext uri="{FF2B5EF4-FFF2-40B4-BE49-F238E27FC236}">
                <a16:creationId xmlns:a16="http://schemas.microsoft.com/office/drawing/2014/main" id="{EE562E71-0F9A-8DEC-28B0-0E0A956B1A3D}"/>
              </a:ext>
            </a:extLst>
          </p:cNvPr>
          <p:cNvSpPr txBox="1"/>
          <p:nvPr/>
        </p:nvSpPr>
        <p:spPr>
          <a:xfrm>
            <a:off x="0" y="67491"/>
            <a:ext cx="12192000" cy="630942"/>
          </a:xfrm>
          <a:prstGeom prst="rect">
            <a:avLst/>
          </a:prstGeom>
          <a:noFill/>
        </p:spPr>
        <p:txBody>
          <a:bodyPr wrap="square">
            <a:spAutoFit/>
          </a:bodyPr>
          <a:lstStyle/>
          <a:p>
            <a:pPr algn="ctr"/>
            <a: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Background: </a:t>
            </a:r>
            <a:r>
              <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Lead Research and Replacement Process</a:t>
            </a:r>
          </a:p>
        </p:txBody>
      </p:sp>
      <p:cxnSp>
        <p:nvCxnSpPr>
          <p:cNvPr id="5" name="Connector: Curved 4">
            <a:extLst>
              <a:ext uri="{FF2B5EF4-FFF2-40B4-BE49-F238E27FC236}">
                <a16:creationId xmlns:a16="http://schemas.microsoft.com/office/drawing/2014/main" id="{B8D8E98A-EF8F-DDF3-97E4-401757C79101}"/>
              </a:ext>
            </a:extLst>
          </p:cNvPr>
          <p:cNvCxnSpPr>
            <a:cxnSpLocks/>
          </p:cNvCxnSpPr>
          <p:nvPr/>
        </p:nvCxnSpPr>
        <p:spPr>
          <a:xfrm flipV="1">
            <a:off x="7103123" y="4366591"/>
            <a:ext cx="563135" cy="99615"/>
          </a:xfrm>
          <a:prstGeom prst="curvedConnector3">
            <a:avLst/>
          </a:prstGeom>
          <a:ln w="38100">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3412358"/>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AE958-A26B-453E-9466-3F2EC7CF3754}"/>
              </a:ext>
            </a:extLst>
          </p:cNvPr>
          <p:cNvGrpSpPr/>
          <p:nvPr/>
        </p:nvGrpSpPr>
        <p:grpSpPr>
          <a:xfrm>
            <a:off x="-58893" y="-109958"/>
            <a:ext cx="12298212" cy="7009128"/>
            <a:chOff x="-58893" y="-109958"/>
            <a:chExt cx="12298212" cy="7009128"/>
          </a:xfrm>
        </p:grpSpPr>
        <p:sp>
          <p:nvSpPr>
            <p:cNvPr id="5" name="Rectangle 4">
              <a:extLst>
                <a:ext uri="{FF2B5EF4-FFF2-40B4-BE49-F238E27FC236}">
                  <a16:creationId xmlns:a16="http://schemas.microsoft.com/office/drawing/2014/main" id="{A20EF4F4-8782-41F0-AA37-215813F9493C}"/>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82C40120-FA27-4E33-995E-F155F6D9556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7" name="Title 1">
            <a:extLst>
              <a:ext uri="{FF2B5EF4-FFF2-40B4-BE49-F238E27FC236}">
                <a16:creationId xmlns:a16="http://schemas.microsoft.com/office/drawing/2014/main" id="{EB94A7CC-4CB2-45C4-A1D0-53D4A622F643}"/>
              </a:ext>
            </a:extLst>
          </p:cNvPr>
          <p:cNvSpPr>
            <a:spLocks noGrp="1"/>
          </p:cNvSpPr>
          <p:nvPr>
            <p:ph type="title"/>
          </p:nvPr>
        </p:nvSpPr>
        <p:spPr>
          <a:xfrm>
            <a:off x="-65939" y="-78025"/>
            <a:ext cx="12298211" cy="855022"/>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accent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Key Program Information: </a:t>
            </a:r>
            <a:r>
              <a:rPr kumimoji="0" lang="en-US" sz="3500" b="1" i="1" u="none" strike="noStrike" kern="1200" cap="none" spc="0" normalizeH="0" baseline="0" noProof="0" dirty="0">
                <a:ln>
                  <a:noFill/>
                </a:ln>
                <a:solidFill>
                  <a:schemeClr val="accent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Funding and Replacements</a:t>
            </a:r>
          </a:p>
        </p:txBody>
      </p:sp>
      <p:sp>
        <p:nvSpPr>
          <p:cNvPr id="8" name="Content Placeholder 2">
            <a:extLst>
              <a:ext uri="{FF2B5EF4-FFF2-40B4-BE49-F238E27FC236}">
                <a16:creationId xmlns:a16="http://schemas.microsoft.com/office/drawing/2014/main" id="{B94A0A91-0E2C-426B-8087-05FDD7104109}"/>
              </a:ext>
            </a:extLst>
          </p:cNvPr>
          <p:cNvSpPr>
            <a:spLocks noGrp="1"/>
          </p:cNvSpPr>
          <p:nvPr>
            <p:ph idx="1"/>
          </p:nvPr>
        </p:nvSpPr>
        <p:spPr>
          <a:xfrm>
            <a:off x="0" y="1015999"/>
            <a:ext cx="12232272" cy="5644169"/>
          </a:xfrm>
        </p:spPr>
        <p:txBody>
          <a:bodyPr>
            <a:normAutofit/>
          </a:bodyPr>
          <a:lstStyle/>
          <a:p>
            <a:pPr lvl="0" algn="just" defTabSz="914400">
              <a:lnSpc>
                <a:spcPct val="150000"/>
              </a:lnSpc>
              <a:spcBef>
                <a:spcPts val="1000"/>
              </a:spcBef>
              <a:spcAft>
                <a:spcPts val="0"/>
              </a:spcAft>
              <a:buSzTx/>
              <a:buFont typeface="Arial" panose="020B0604020202020204" pitchFamily="34" charset="0"/>
              <a:buChar char="•"/>
            </a:pPr>
            <a:r>
              <a:rPr lang="en-US" sz="3500" dirty="0">
                <a:solidFill>
                  <a:prstClr val="black"/>
                </a:solidFill>
                <a:latin typeface="Calibri" panose="020F0502020204030204"/>
                <a:ea typeface="+mn-ea"/>
                <a:cs typeface="+mn-cs"/>
              </a:rPr>
              <a:t>South Holland Lead Service Line Replacement.</a:t>
            </a:r>
          </a:p>
          <a:p>
            <a:pPr lvl="1" algn="just" defTabSz="914400">
              <a:lnSpc>
                <a:spcPct val="150000"/>
              </a:lnSpc>
              <a:spcBef>
                <a:spcPts val="1000"/>
              </a:spcBef>
              <a:spcAft>
                <a:spcPts val="0"/>
              </a:spcAft>
              <a:buSzTx/>
              <a:buFont typeface="Wingdings" panose="05000000000000000000" pitchFamily="2" charset="2"/>
              <a:buChar char="Ø"/>
            </a:pPr>
            <a:r>
              <a:rPr lang="en-US" sz="3500" dirty="0">
                <a:solidFill>
                  <a:prstClr val="black"/>
                </a:solidFill>
                <a:latin typeface="Calibri" panose="020F0502020204030204"/>
                <a:ea typeface="+mn-ea"/>
                <a:cs typeface="+mn-cs"/>
              </a:rPr>
              <a:t>$</a:t>
            </a:r>
            <a:r>
              <a:rPr lang="en-US" sz="3500" b="1" dirty="0">
                <a:solidFill>
                  <a:prstClr val="black"/>
                </a:solidFill>
                <a:latin typeface="Calibri" panose="020F0502020204030204"/>
                <a:ea typeface="+mn-ea"/>
                <a:cs typeface="+mn-cs"/>
              </a:rPr>
              <a:t>2,530,000 Construction.</a:t>
            </a:r>
          </a:p>
          <a:p>
            <a:pPr marL="457200" lvl="1" indent="0" algn="just" defTabSz="914400">
              <a:lnSpc>
                <a:spcPct val="150000"/>
              </a:lnSpc>
              <a:spcBef>
                <a:spcPts val="500"/>
              </a:spcBef>
              <a:spcAft>
                <a:spcPts val="0"/>
              </a:spcAft>
              <a:buClrTx/>
              <a:buSzTx/>
              <a:buNone/>
            </a:pPr>
            <a:endParaRPr lang="en-US" sz="3500" dirty="0">
              <a:solidFill>
                <a:prstClr val="black"/>
              </a:solidFill>
              <a:latin typeface="Calibri" panose="020F0502020204030204"/>
              <a:ea typeface="+mn-ea"/>
              <a:cs typeface="+mn-cs"/>
            </a:endParaRPr>
          </a:p>
          <a:p>
            <a:pPr marL="228600" lvl="0" indent="-228600" algn="just" defTabSz="914400">
              <a:lnSpc>
                <a:spcPct val="150000"/>
              </a:lnSpc>
              <a:spcBef>
                <a:spcPts val="1000"/>
              </a:spcBef>
              <a:spcAft>
                <a:spcPts val="0"/>
              </a:spcAft>
              <a:buSzTx/>
              <a:buFont typeface="Arial" panose="020B0604020202020204" pitchFamily="34" charset="0"/>
              <a:buChar char="•"/>
            </a:pPr>
            <a:r>
              <a:rPr lang="en-US" sz="3500" dirty="0">
                <a:solidFill>
                  <a:prstClr val="black"/>
                </a:solidFill>
                <a:latin typeface="Calibri" panose="020F0502020204030204"/>
                <a:ea typeface="+mn-ea"/>
                <a:cs typeface="+mn-cs"/>
              </a:rPr>
              <a:t>Number of Full Lead Services in South Holland ~ 250.</a:t>
            </a:r>
          </a:p>
          <a:p>
            <a:pPr marL="228600" lvl="0" indent="-228600" algn="just" defTabSz="914400">
              <a:lnSpc>
                <a:spcPct val="150000"/>
              </a:lnSpc>
              <a:spcBef>
                <a:spcPts val="1000"/>
              </a:spcBef>
              <a:spcAft>
                <a:spcPts val="0"/>
              </a:spcAft>
              <a:buSzTx/>
              <a:buFont typeface="Arial" panose="020B0604020202020204" pitchFamily="34" charset="0"/>
              <a:buChar char="•"/>
            </a:pPr>
            <a:r>
              <a:rPr lang="en-US" sz="3500" dirty="0">
                <a:solidFill>
                  <a:prstClr val="black"/>
                </a:solidFill>
                <a:latin typeface="Calibri" panose="020F0502020204030204"/>
                <a:ea typeface="+mn-ea"/>
                <a:cs typeface="+mn-cs"/>
              </a:rPr>
              <a:t>Number of Partial Lead Services in South Holland ~ 250.</a:t>
            </a:r>
          </a:p>
          <a:p>
            <a:pPr marL="228600" lvl="0" indent="-228600" algn="just" defTabSz="914400">
              <a:lnSpc>
                <a:spcPct val="150000"/>
              </a:lnSpc>
              <a:spcBef>
                <a:spcPts val="1000"/>
              </a:spcBef>
              <a:spcAft>
                <a:spcPts val="0"/>
              </a:spcAft>
              <a:buSzTx/>
              <a:buFont typeface="Arial" panose="020B0604020202020204" pitchFamily="34" charset="0"/>
              <a:buChar char="•"/>
            </a:pPr>
            <a:r>
              <a:rPr lang="en-US" sz="3500" dirty="0">
                <a:solidFill>
                  <a:prstClr val="black"/>
                </a:solidFill>
                <a:latin typeface="Calibri" panose="020F0502020204030204"/>
                <a:ea typeface="+mn-ea"/>
                <a:cs typeface="+mn-cs"/>
              </a:rPr>
              <a:t>Construction Cost per Full Lead Service Replacement $10,000.</a:t>
            </a:r>
          </a:p>
          <a:p>
            <a:pPr marL="0" indent="0" algn="just">
              <a:buNone/>
            </a:pPr>
            <a:endParaRPr lang="en-US" sz="4000" dirty="0"/>
          </a:p>
        </p:txBody>
      </p:sp>
      <p:pic>
        <p:nvPicPr>
          <p:cNvPr id="2" name="Picture 2" descr="Money Pictures [HD] | Download Free Images on Unsplash">
            <a:extLst>
              <a:ext uri="{FF2B5EF4-FFF2-40B4-BE49-F238E27FC236}">
                <a16:creationId xmlns:a16="http://schemas.microsoft.com/office/drawing/2014/main" id="{FA96EADC-F3C8-4A74-664C-709704D42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886" y="956992"/>
            <a:ext cx="2476474" cy="2704934"/>
          </a:xfrm>
          <a:prstGeom prst="roundRect">
            <a:avLst>
              <a:gd name="adj" fmla="val 16667"/>
            </a:avLst>
          </a:prstGeom>
          <a:ln>
            <a:solidFill>
              <a:schemeClr val="accent2">
                <a:lumMod val="60000"/>
                <a:lumOff val="4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13113"/>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AE958-A26B-453E-9466-3F2EC7CF3754}"/>
              </a:ext>
            </a:extLst>
          </p:cNvPr>
          <p:cNvGrpSpPr/>
          <p:nvPr/>
        </p:nvGrpSpPr>
        <p:grpSpPr>
          <a:xfrm>
            <a:off x="-58893" y="-109958"/>
            <a:ext cx="12298212" cy="7009128"/>
            <a:chOff x="-58893" y="-109958"/>
            <a:chExt cx="12298212" cy="7009128"/>
          </a:xfrm>
        </p:grpSpPr>
        <p:sp>
          <p:nvSpPr>
            <p:cNvPr id="5" name="Rectangle 4">
              <a:extLst>
                <a:ext uri="{FF2B5EF4-FFF2-40B4-BE49-F238E27FC236}">
                  <a16:creationId xmlns:a16="http://schemas.microsoft.com/office/drawing/2014/main" id="{A20EF4F4-8782-41F0-AA37-215813F9493C}"/>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82C40120-FA27-4E33-995E-F155F6D9556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7" name="Title 1">
            <a:extLst>
              <a:ext uri="{FF2B5EF4-FFF2-40B4-BE49-F238E27FC236}">
                <a16:creationId xmlns:a16="http://schemas.microsoft.com/office/drawing/2014/main" id="{EB94A7CC-4CB2-45C4-A1D0-53D4A622F643}"/>
              </a:ext>
            </a:extLst>
          </p:cNvPr>
          <p:cNvSpPr>
            <a:spLocks noGrp="1"/>
          </p:cNvSpPr>
          <p:nvPr>
            <p:ph type="title"/>
          </p:nvPr>
        </p:nvSpPr>
        <p:spPr>
          <a:xfrm>
            <a:off x="-51845" y="-100876"/>
            <a:ext cx="12298211" cy="855022"/>
          </a:xfrm>
        </p:spPr>
        <p:txBody>
          <a:bodyPr>
            <a:normAutofit/>
          </a:bodyPr>
          <a:lstStyle/>
          <a:p>
            <a:r>
              <a:rPr lang="en-US" sz="3500" b="1" dirty="0">
                <a:solidFill>
                  <a:schemeClr val="accent1">
                    <a:lumMod val="75000"/>
                  </a:schemeClr>
                </a:solidFill>
              </a:rPr>
              <a:t>LSLR Program Timeline: </a:t>
            </a:r>
            <a:r>
              <a:rPr lang="en-US" sz="3500" b="1" i="1" dirty="0">
                <a:solidFill>
                  <a:schemeClr val="accent1">
                    <a:lumMod val="75000"/>
                  </a:schemeClr>
                </a:solidFill>
              </a:rPr>
              <a:t>May 2024 – May 2025</a:t>
            </a:r>
            <a:endPar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8" name="Content Placeholder 2">
            <a:extLst>
              <a:ext uri="{FF2B5EF4-FFF2-40B4-BE49-F238E27FC236}">
                <a16:creationId xmlns:a16="http://schemas.microsoft.com/office/drawing/2014/main" id="{B94A0A91-0E2C-426B-8087-05FDD7104109}"/>
              </a:ext>
            </a:extLst>
          </p:cNvPr>
          <p:cNvSpPr>
            <a:spLocks noGrp="1"/>
          </p:cNvSpPr>
          <p:nvPr>
            <p:ph idx="1"/>
          </p:nvPr>
        </p:nvSpPr>
        <p:spPr>
          <a:xfrm>
            <a:off x="-58892" y="860972"/>
            <a:ext cx="12305258" cy="5856513"/>
          </a:xfrm>
        </p:spPr>
        <p:txBody>
          <a:bodyPr>
            <a:normAutofit/>
          </a:bodyPr>
          <a:lstStyle/>
          <a:p>
            <a:pPr algn="just">
              <a:lnSpc>
                <a:spcPct val="200000"/>
              </a:lnSpc>
            </a:pPr>
            <a:r>
              <a:rPr lang="en-US" sz="3500" dirty="0">
                <a:latin typeface="Calibri" panose="020F0502020204030204" pitchFamily="34" charset="0"/>
                <a:ea typeface="Calibri" panose="020F0502020204030204" pitchFamily="34" charset="0"/>
                <a:cs typeface="Calibri" panose="020F0502020204030204" pitchFamily="34" charset="0"/>
              </a:rPr>
              <a:t>Inspections and Access Agreements			                      </a:t>
            </a:r>
            <a:r>
              <a:rPr lang="en-US" sz="3500" i="1" dirty="0">
                <a:latin typeface="Calibri" panose="020F0502020204030204" pitchFamily="34" charset="0"/>
                <a:ea typeface="Calibri" panose="020F0502020204030204" pitchFamily="34" charset="0"/>
                <a:cs typeface="Calibri" panose="020F0502020204030204" pitchFamily="34" charset="0"/>
              </a:rPr>
              <a:t>May 2024.</a:t>
            </a:r>
          </a:p>
          <a:p>
            <a:pPr algn="just">
              <a:lnSpc>
                <a:spcPct val="200000"/>
              </a:lnSpc>
            </a:pPr>
            <a:r>
              <a:rPr lang="en-US" sz="3500" dirty="0">
                <a:latin typeface="Calibri" panose="020F0502020204030204" pitchFamily="34" charset="0"/>
                <a:ea typeface="Calibri" panose="020F0502020204030204" pitchFamily="34" charset="0"/>
                <a:cs typeface="Calibri" panose="020F0502020204030204" pitchFamily="34" charset="0"/>
              </a:rPr>
              <a:t>Potholing														           	</a:t>
            </a:r>
            <a:r>
              <a:rPr lang="en-US" sz="3500" i="1" dirty="0">
                <a:latin typeface="Calibri" panose="020F0502020204030204" pitchFamily="34" charset="0"/>
                <a:ea typeface="Calibri" panose="020F0502020204030204" pitchFamily="34" charset="0"/>
                <a:cs typeface="Calibri" panose="020F0502020204030204" pitchFamily="34" charset="0"/>
              </a:rPr>
              <a:t>   June 2024.</a:t>
            </a:r>
          </a:p>
          <a:p>
            <a:pPr algn="just">
              <a:lnSpc>
                <a:spcPct val="200000"/>
              </a:lnSpc>
            </a:pPr>
            <a:r>
              <a:rPr lang="en-US" sz="3500" dirty="0">
                <a:latin typeface="Calibri" panose="020F0502020204030204" pitchFamily="34" charset="0"/>
                <a:ea typeface="Calibri" panose="020F0502020204030204" pitchFamily="34" charset="0"/>
                <a:cs typeface="Calibri" panose="020F0502020204030204" pitchFamily="34" charset="0"/>
              </a:rPr>
              <a:t>Replacements Start										                </a:t>
            </a:r>
            <a:r>
              <a:rPr lang="en-US" sz="3500" i="1" dirty="0">
                <a:latin typeface="Calibri" panose="020F0502020204030204" pitchFamily="34" charset="0"/>
                <a:ea typeface="Calibri" panose="020F0502020204030204" pitchFamily="34" charset="0"/>
                <a:cs typeface="Calibri" panose="020F0502020204030204" pitchFamily="34" charset="0"/>
              </a:rPr>
              <a:t>July 2024.</a:t>
            </a:r>
          </a:p>
          <a:p>
            <a:pPr algn="just">
              <a:lnSpc>
                <a:spcPct val="200000"/>
              </a:lnSpc>
            </a:pPr>
            <a:r>
              <a:rPr lang="en-US" sz="3500" dirty="0">
                <a:latin typeface="Calibri" panose="020F0502020204030204" pitchFamily="34" charset="0"/>
                <a:ea typeface="Calibri" panose="020F0502020204030204" pitchFamily="34" charset="0"/>
                <a:cs typeface="Calibri" panose="020F0502020204030204" pitchFamily="34" charset="0"/>
              </a:rPr>
              <a:t>Construction Complete								</a:t>
            </a:r>
            <a:r>
              <a:rPr lang="en-US" sz="3500" i="1" dirty="0">
                <a:latin typeface="Calibri" panose="020F0502020204030204" pitchFamily="34" charset="0"/>
                <a:ea typeface="Calibri" panose="020F0502020204030204" pitchFamily="34" charset="0"/>
                <a:cs typeface="Calibri" panose="020F0502020204030204" pitchFamily="34" charset="0"/>
              </a:rPr>
              <a:t>                    May 2025.</a:t>
            </a:r>
          </a:p>
          <a:p>
            <a:pPr algn="just"/>
            <a:endParaRPr lang="en-US" sz="4000" dirty="0"/>
          </a:p>
        </p:txBody>
      </p:sp>
      <p:cxnSp>
        <p:nvCxnSpPr>
          <p:cNvPr id="3" name="Straight Arrow Connector 2">
            <a:extLst>
              <a:ext uri="{FF2B5EF4-FFF2-40B4-BE49-F238E27FC236}">
                <a16:creationId xmlns:a16="http://schemas.microsoft.com/office/drawing/2014/main" id="{DEEB2283-270F-0DB3-3DC5-458AE42885D0}"/>
              </a:ext>
            </a:extLst>
          </p:cNvPr>
          <p:cNvCxnSpPr>
            <a:cxnSpLocks/>
          </p:cNvCxnSpPr>
          <p:nvPr/>
        </p:nvCxnSpPr>
        <p:spPr>
          <a:xfrm>
            <a:off x="6888480" y="1623391"/>
            <a:ext cx="2957885" cy="0"/>
          </a:xfrm>
          <a:prstGeom prst="straightConnector1">
            <a:avLst/>
          </a:prstGeom>
          <a:ln w="38100">
            <a:solidFill>
              <a:schemeClr val="accent1"/>
            </a:solidFill>
            <a:prstDash val="lg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295EE53-71FD-5F4D-877E-71256D8C8B21}"/>
              </a:ext>
            </a:extLst>
          </p:cNvPr>
          <p:cNvCxnSpPr>
            <a:cxnSpLocks/>
          </p:cNvCxnSpPr>
          <p:nvPr/>
        </p:nvCxnSpPr>
        <p:spPr>
          <a:xfrm>
            <a:off x="2167467" y="2888974"/>
            <a:ext cx="7619263" cy="0"/>
          </a:xfrm>
          <a:prstGeom prst="straightConnector1">
            <a:avLst/>
          </a:prstGeom>
          <a:ln w="38100">
            <a:solidFill>
              <a:schemeClr val="accent1"/>
            </a:solidFill>
            <a:prstDash val="lg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5112F5-A594-AD91-4EFD-6784ADCD9020}"/>
              </a:ext>
            </a:extLst>
          </p:cNvPr>
          <p:cNvCxnSpPr>
            <a:cxnSpLocks/>
          </p:cNvCxnSpPr>
          <p:nvPr/>
        </p:nvCxnSpPr>
        <p:spPr>
          <a:xfrm>
            <a:off x="4004659" y="4134973"/>
            <a:ext cx="5728621" cy="0"/>
          </a:xfrm>
          <a:prstGeom prst="straightConnector1">
            <a:avLst/>
          </a:prstGeom>
          <a:ln w="38100">
            <a:solidFill>
              <a:schemeClr val="accent1"/>
            </a:solidFill>
            <a:prstDash val="lg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AF9265D-DC31-94F8-B286-EB0F6E5A0133}"/>
              </a:ext>
            </a:extLst>
          </p:cNvPr>
          <p:cNvCxnSpPr>
            <a:cxnSpLocks/>
          </p:cNvCxnSpPr>
          <p:nvPr/>
        </p:nvCxnSpPr>
        <p:spPr>
          <a:xfrm>
            <a:off x="4672863" y="5420728"/>
            <a:ext cx="4992684" cy="0"/>
          </a:xfrm>
          <a:prstGeom prst="straightConnector1">
            <a:avLst/>
          </a:prstGeom>
          <a:ln w="38100">
            <a:solidFill>
              <a:schemeClr val="accent1"/>
            </a:solidFill>
            <a:prstDash val="lg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847365"/>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0" y="0"/>
            <a:ext cx="12284118"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0" y="0"/>
            <a:ext cx="12284118" cy="803018"/>
          </a:xfrm>
        </p:spPr>
        <p:txBody>
          <a:bodyPr>
            <a:normAutofit/>
          </a:bodyPr>
          <a:lstStyle/>
          <a:p>
            <a:pPr algn="ctr"/>
            <a:r>
              <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Service Line Construction: </a:t>
            </a:r>
            <a:r>
              <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Typical Timeline</a:t>
            </a:r>
          </a:p>
        </p:txBody>
      </p:sp>
      <p:sp>
        <p:nvSpPr>
          <p:cNvPr id="5" name="Content Placeholder 4">
            <a:extLst>
              <a:ext uri="{FF2B5EF4-FFF2-40B4-BE49-F238E27FC236}">
                <a16:creationId xmlns:a16="http://schemas.microsoft.com/office/drawing/2014/main" id="{2CB77C84-DECB-429D-807E-F4FAD9B5D089}"/>
              </a:ext>
            </a:extLst>
          </p:cNvPr>
          <p:cNvSpPr>
            <a:spLocks noGrp="1"/>
          </p:cNvSpPr>
          <p:nvPr>
            <p:ph idx="1"/>
          </p:nvPr>
        </p:nvSpPr>
        <p:spPr>
          <a:xfrm>
            <a:off x="-1" y="927652"/>
            <a:ext cx="10083149" cy="6142383"/>
          </a:xfrm>
        </p:spPr>
        <p:txBody>
          <a:bodyPr>
            <a:normAutofit fontScale="47500" lnSpcReduction="20000"/>
          </a:bodyPr>
          <a:lstStyle/>
          <a:p>
            <a:pPr>
              <a:lnSpc>
                <a:spcPct val="120000"/>
              </a:lnSpc>
              <a:buClr>
                <a:schemeClr val="accent1">
                  <a:lumMod val="75000"/>
                </a:schemeClr>
              </a:buClr>
            </a:pPr>
            <a:r>
              <a:rPr lang="en-US" sz="6700" b="1" dirty="0"/>
              <a:t>Mailer Sent to Resident.</a:t>
            </a:r>
          </a:p>
          <a:p>
            <a:pPr lvl="1">
              <a:lnSpc>
                <a:spcPct val="120000"/>
              </a:lnSpc>
              <a:buClr>
                <a:schemeClr val="accent1">
                  <a:lumMod val="75000"/>
                </a:schemeClr>
              </a:buClr>
              <a:buFont typeface="Wingdings" panose="05000000000000000000" pitchFamily="2" charset="2"/>
              <a:buChar char="Ø"/>
            </a:pPr>
            <a:r>
              <a:rPr lang="en-US" sz="6700" dirty="0"/>
              <a:t>Inform residents of LSLR Program and the contractor, </a:t>
            </a:r>
            <a:r>
              <a:rPr lang="en-US" sz="6700" b="1" dirty="0" err="1">
                <a:solidFill>
                  <a:srgbClr val="FB8605"/>
                </a:solidFill>
                <a:ea typeface="Roboto" panose="02000000000000000000" pitchFamily="2" charset="0"/>
                <a:cs typeface="Roboto" panose="02000000000000000000" pitchFamily="2" charset="0"/>
              </a:rPr>
              <a:t>Airy’s</a:t>
            </a:r>
            <a:r>
              <a:rPr lang="en-US" sz="6700" b="1" dirty="0">
                <a:solidFill>
                  <a:srgbClr val="FB8605"/>
                </a:solidFill>
                <a:ea typeface="Roboto" panose="02000000000000000000" pitchFamily="2" charset="0"/>
                <a:cs typeface="Roboto" panose="02000000000000000000" pitchFamily="2" charset="0"/>
              </a:rPr>
              <a:t>, Inc.</a:t>
            </a:r>
            <a:r>
              <a:rPr lang="en-US" sz="6700" dirty="0"/>
              <a:t> </a:t>
            </a:r>
            <a:r>
              <a:rPr lang="en-US" sz="6700" dirty="0">
                <a:sym typeface="Wingdings" panose="05000000000000000000" pitchFamily="2" charset="2"/>
              </a:rPr>
              <a:t> </a:t>
            </a:r>
            <a:r>
              <a:rPr lang="en-US" sz="6700" dirty="0"/>
              <a:t>See </a:t>
            </a:r>
            <a:r>
              <a:rPr lang="en-US" sz="6700" b="1" dirty="0">
                <a:solidFill>
                  <a:schemeClr val="accent1">
                    <a:lumMod val="75000"/>
                  </a:schemeClr>
                </a:solidFill>
              </a:rPr>
              <a:t>Property Access Agreements</a:t>
            </a:r>
            <a:r>
              <a:rPr lang="en-US" sz="6700" dirty="0"/>
              <a:t>.</a:t>
            </a:r>
          </a:p>
          <a:p>
            <a:pPr>
              <a:lnSpc>
                <a:spcPct val="120000"/>
              </a:lnSpc>
              <a:buClr>
                <a:schemeClr val="accent1">
                  <a:lumMod val="75000"/>
                </a:schemeClr>
              </a:buClr>
            </a:pPr>
            <a:r>
              <a:rPr lang="en-US" sz="6700" b="1" dirty="0"/>
              <a:t>Contractor Site Meetings.</a:t>
            </a:r>
          </a:p>
          <a:p>
            <a:pPr lvl="1">
              <a:lnSpc>
                <a:spcPct val="120000"/>
              </a:lnSpc>
              <a:buClr>
                <a:schemeClr val="accent1">
                  <a:lumMod val="75000"/>
                </a:schemeClr>
              </a:buClr>
              <a:buFont typeface="Wingdings" panose="05000000000000000000" pitchFamily="2" charset="2"/>
              <a:buChar char="Ø"/>
            </a:pPr>
            <a:r>
              <a:rPr lang="en-US" sz="6700" dirty="0"/>
              <a:t>Contractor initial site meeting to verify LSL, obtain resident agreement form, and set construction schedule.</a:t>
            </a:r>
          </a:p>
          <a:p>
            <a:pPr>
              <a:lnSpc>
                <a:spcPct val="120000"/>
              </a:lnSpc>
              <a:buClr>
                <a:schemeClr val="accent1">
                  <a:lumMod val="75000"/>
                </a:schemeClr>
              </a:buClr>
            </a:pPr>
            <a:r>
              <a:rPr lang="en-US" sz="6700" b="1" dirty="0"/>
              <a:t>Construction of LSL can be installed in ~ </a:t>
            </a:r>
            <a:r>
              <a:rPr lang="en-US" sz="6700" b="1" i="1" dirty="0"/>
              <a:t>4 hours</a:t>
            </a:r>
            <a:r>
              <a:rPr lang="en-US" sz="6700" b="1" dirty="0"/>
              <a:t>.</a:t>
            </a:r>
          </a:p>
          <a:p>
            <a:pPr lvl="1">
              <a:lnSpc>
                <a:spcPct val="120000"/>
              </a:lnSpc>
              <a:buClr>
                <a:schemeClr val="accent1">
                  <a:lumMod val="75000"/>
                </a:schemeClr>
              </a:buClr>
              <a:buFont typeface="Wingdings" panose="05000000000000000000" pitchFamily="2" charset="2"/>
              <a:buChar char="Ø"/>
            </a:pPr>
            <a:r>
              <a:rPr lang="en-US" sz="6700" dirty="0"/>
              <a:t>Resident should expect </a:t>
            </a:r>
            <a:r>
              <a:rPr lang="en-US" sz="6700" i="1" dirty="0"/>
              <a:t>+/- </a:t>
            </a:r>
            <a:r>
              <a:rPr lang="en-US" sz="6700" b="1" i="1" dirty="0"/>
              <a:t>8 hours </a:t>
            </a:r>
            <a:r>
              <a:rPr lang="en-US" sz="6700" dirty="0"/>
              <a:t>(full day).</a:t>
            </a:r>
          </a:p>
          <a:p>
            <a:pPr>
              <a:lnSpc>
                <a:spcPct val="120000"/>
              </a:lnSpc>
              <a:buClr>
                <a:schemeClr val="accent1">
                  <a:lumMod val="75000"/>
                </a:schemeClr>
              </a:buClr>
            </a:pPr>
            <a:r>
              <a:rPr lang="en-US" sz="6700" b="1" dirty="0"/>
              <a:t>Restoration to follow.</a:t>
            </a:r>
          </a:p>
          <a:p>
            <a:pPr lvl="1"/>
            <a:endParaRPr lang="en-US" sz="1400" dirty="0"/>
          </a:p>
          <a:p>
            <a:endParaRPr lang="en-US" sz="1600" dirty="0"/>
          </a:p>
        </p:txBody>
      </p:sp>
      <p:pic>
        <p:nvPicPr>
          <p:cNvPr id="1026" name="Picture 2" descr="Brita Lake Pitcher with 2 Filters | Costco">
            <a:extLst>
              <a:ext uri="{FF2B5EF4-FFF2-40B4-BE49-F238E27FC236}">
                <a16:creationId xmlns:a16="http://schemas.microsoft.com/office/drawing/2014/main" id="{DB0BFCF7-397D-45FC-9E17-E1AA523FE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2088" y="3998843"/>
            <a:ext cx="2058121" cy="2391349"/>
          </a:xfrm>
          <a:prstGeom prst="rect">
            <a:avLst/>
          </a:prstGeom>
          <a:solidFill>
            <a:schemeClr val="bg1"/>
          </a:solidFill>
          <a:ln w="38100">
            <a:solidFill>
              <a:srgbClr val="0070C0"/>
            </a:solidFill>
          </a:ln>
        </p:spPr>
      </p:pic>
      <p:pic>
        <p:nvPicPr>
          <p:cNvPr id="6" name="Picture 5" descr="A picture containing grass, outdoor, orange&#10;&#10;Description automatically generated">
            <a:extLst>
              <a:ext uri="{FF2B5EF4-FFF2-40B4-BE49-F238E27FC236}">
                <a16:creationId xmlns:a16="http://schemas.microsoft.com/office/drawing/2014/main" id="{F8EC1937-1164-44EF-B8D6-C365433B66C4}"/>
              </a:ext>
            </a:extLst>
          </p:cNvPr>
          <p:cNvPicPr>
            <a:picLocks noChangeAspect="1"/>
          </p:cNvPicPr>
          <p:nvPr/>
        </p:nvPicPr>
        <p:blipFill rotWithShape="1">
          <a:blip r:embed="rId6">
            <a:extLst>
              <a:ext uri="{28A0092B-C50C-407E-A947-70E740481C1C}">
                <a14:useLocalDpi xmlns:a14="http://schemas.microsoft.com/office/drawing/2010/main" val="0"/>
              </a:ext>
            </a:extLst>
          </a:blip>
          <a:srcRect r="40634"/>
          <a:stretch/>
        </p:blipFill>
        <p:spPr>
          <a:xfrm>
            <a:off x="9882088" y="1017833"/>
            <a:ext cx="2009335" cy="2580132"/>
          </a:xfrm>
          <a:prstGeom prst="rect">
            <a:avLst/>
          </a:prstGeom>
          <a:solidFill>
            <a:schemeClr val="bg1"/>
          </a:solidFill>
          <a:ln w="38100">
            <a:solidFill>
              <a:srgbClr val="0070C0"/>
            </a:solidFill>
          </a:ln>
        </p:spPr>
      </p:pic>
    </p:spTree>
    <p:extLst>
      <p:ext uri="{BB962C8B-B14F-4D97-AF65-F5344CB8AC3E}">
        <p14:creationId xmlns:p14="http://schemas.microsoft.com/office/powerpoint/2010/main" val="2168181181"/>
      </p:ext>
    </p:extLst>
  </p:cSld>
  <p:clrMapOvr>
    <a:masterClrMapping/>
  </p:clrMapOvr>
  <mc:AlternateContent xmlns:mc="http://schemas.openxmlformats.org/markup-compatibility/2006" xmlns:p14="http://schemas.microsoft.com/office/powerpoint/2010/main">
    <mc:Choice Requires="p14">
      <p:transition spd="slow" p14:dur="1600" advTm="20000">
        <p14:prism isContent="1" isInverted="1"/>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additive="base">
                                        <p:cTn id="3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 calcmode="lin" valueType="num">
                                      <p:cBhvr additive="base">
                                        <p:cTn id="4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 calcmode="lin" valueType="num">
                                      <p:cBhvr additive="base">
                                        <p:cTn id="4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additive="base">
                                        <p:cTn id="5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7AE958-A26B-453E-9466-3F2EC7CF3754}"/>
              </a:ext>
            </a:extLst>
          </p:cNvPr>
          <p:cNvGrpSpPr/>
          <p:nvPr/>
        </p:nvGrpSpPr>
        <p:grpSpPr>
          <a:xfrm>
            <a:off x="-23660" y="0"/>
            <a:ext cx="12239317" cy="7009128"/>
            <a:chOff x="-58893" y="-109958"/>
            <a:chExt cx="12298212" cy="7009128"/>
          </a:xfrm>
        </p:grpSpPr>
        <p:sp>
          <p:nvSpPr>
            <p:cNvPr id="5" name="Rectangle 4">
              <a:extLst>
                <a:ext uri="{FF2B5EF4-FFF2-40B4-BE49-F238E27FC236}">
                  <a16:creationId xmlns:a16="http://schemas.microsoft.com/office/drawing/2014/main" id="{A20EF4F4-8782-41F0-AA37-215813F9493C}"/>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82C40120-FA27-4E33-995E-F155F6D9556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7" name="Title 1">
            <a:extLst>
              <a:ext uri="{FF2B5EF4-FFF2-40B4-BE49-F238E27FC236}">
                <a16:creationId xmlns:a16="http://schemas.microsoft.com/office/drawing/2014/main" id="{EB94A7CC-4CB2-45C4-A1D0-53D4A622F643}"/>
              </a:ext>
            </a:extLst>
          </p:cNvPr>
          <p:cNvSpPr>
            <a:spLocks noGrp="1"/>
          </p:cNvSpPr>
          <p:nvPr>
            <p:ph type="title"/>
          </p:nvPr>
        </p:nvSpPr>
        <p:spPr>
          <a:xfrm>
            <a:off x="9630" y="0"/>
            <a:ext cx="12192001" cy="855022"/>
          </a:xfrm>
        </p:spPr>
        <p:txBody>
          <a:bodyPr>
            <a:normAutofit/>
          </a:bodyPr>
          <a:lstStyle/>
          <a:p>
            <a:r>
              <a:rPr lang="en-US" sz="3500" b="1" dirty="0">
                <a:solidFill>
                  <a:schemeClr val="accent1">
                    <a:lumMod val="75000"/>
                  </a:schemeClr>
                </a:solidFill>
              </a:rPr>
              <a:t>LSLR Program: </a:t>
            </a:r>
            <a:r>
              <a:rPr lang="en-US" sz="3500" b="1" i="1" dirty="0">
                <a:solidFill>
                  <a:schemeClr val="accent1">
                    <a:lumMod val="75000"/>
                  </a:schemeClr>
                </a:solidFill>
              </a:rPr>
              <a:t>Requests to Residents</a:t>
            </a:r>
            <a:endPar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8" name="Content Placeholder 2">
            <a:extLst>
              <a:ext uri="{FF2B5EF4-FFF2-40B4-BE49-F238E27FC236}">
                <a16:creationId xmlns:a16="http://schemas.microsoft.com/office/drawing/2014/main" id="{B94A0A91-0E2C-426B-8087-05FDD7104109}"/>
              </a:ext>
            </a:extLst>
          </p:cNvPr>
          <p:cNvSpPr>
            <a:spLocks noGrp="1"/>
          </p:cNvSpPr>
          <p:nvPr>
            <p:ph idx="1"/>
          </p:nvPr>
        </p:nvSpPr>
        <p:spPr>
          <a:xfrm>
            <a:off x="-23660" y="855022"/>
            <a:ext cx="9233761" cy="5387009"/>
          </a:xfrm>
        </p:spPr>
        <p:txBody>
          <a:bodyPr>
            <a:noAutofit/>
          </a:bodyPr>
          <a:lstStyle/>
          <a:p>
            <a:pPr>
              <a:lnSpc>
                <a:spcPct val="150000"/>
              </a:lnSpc>
              <a:buFont typeface="Wingdings" panose="05000000000000000000" pitchFamily="2" charset="2"/>
              <a:buChar char="Ø"/>
            </a:pPr>
            <a:r>
              <a:rPr lang="en-US" sz="3500" dirty="0">
                <a:latin typeface="Calibri"/>
                <a:ea typeface="Calibri" panose="020F0502020204030204" pitchFamily="34" charset="0"/>
                <a:cs typeface="Calibri"/>
              </a:rPr>
              <a:t>Sign and submit the</a:t>
            </a:r>
            <a:r>
              <a:rPr lang="en-US" sz="3500" b="1" dirty="0">
                <a:latin typeface="Calibri"/>
                <a:ea typeface="Calibri" panose="020F0502020204030204" pitchFamily="34" charset="0"/>
                <a:cs typeface="Calibri"/>
              </a:rPr>
              <a:t> </a:t>
            </a:r>
            <a:r>
              <a:rPr lang="en-US" sz="3500" b="1" i="1" dirty="0">
                <a:solidFill>
                  <a:schemeClr val="accent1"/>
                </a:solidFill>
                <a:latin typeface="Calibri"/>
                <a:ea typeface="Calibri" panose="020F0502020204030204" pitchFamily="34" charset="0"/>
                <a:cs typeface="Calibri"/>
              </a:rPr>
              <a:t>Property Access Agreement Form </a:t>
            </a:r>
            <a:r>
              <a:rPr lang="en-US" sz="3500" dirty="0">
                <a:latin typeface="Calibri"/>
                <a:ea typeface="Calibri" panose="020F0502020204030204" pitchFamily="34" charset="0"/>
                <a:cs typeface="Calibri"/>
              </a:rPr>
              <a:t>mailed to you and available today.</a:t>
            </a:r>
            <a:endParaRPr lang="en-US" sz="3500" b="1" dirty="0">
              <a:latin typeface="Calibri" panose="020F0502020204030204" pitchFamily="34" charset="0"/>
              <a:ea typeface="Calibri" panose="020F0502020204030204" pitchFamily="34" charset="0"/>
              <a:cs typeface="Calibri" panose="020F0502020204030204" pitchFamily="34" charset="0"/>
            </a:endParaRPr>
          </a:p>
          <a:p>
            <a:pPr>
              <a:lnSpc>
                <a:spcPct val="150000"/>
              </a:lnSpc>
              <a:buFont typeface="Wingdings" panose="05000000000000000000" pitchFamily="2" charset="2"/>
              <a:buChar char="Ø"/>
            </a:pPr>
            <a:r>
              <a:rPr lang="en-US" sz="3500" dirty="0">
                <a:latin typeface="Calibri"/>
                <a:ea typeface="Calibri" panose="020F0502020204030204" pitchFamily="34" charset="0"/>
                <a:cs typeface="Calibri"/>
              </a:rPr>
              <a:t>Or complete the</a:t>
            </a:r>
            <a:r>
              <a:rPr lang="en-US" sz="3500" b="1" dirty="0">
                <a:solidFill>
                  <a:schemeClr val="accent1"/>
                </a:solidFill>
                <a:latin typeface="Calibri"/>
                <a:ea typeface="Calibri" panose="020F0502020204030204" pitchFamily="34" charset="0"/>
                <a:cs typeface="Calibri"/>
              </a:rPr>
              <a:t> Form </a:t>
            </a:r>
            <a:r>
              <a:rPr lang="en-US" sz="3500" dirty="0">
                <a:latin typeface="Calibri"/>
                <a:ea typeface="Calibri" panose="020F0502020204030204" pitchFamily="34" charset="0"/>
                <a:cs typeface="Calibri"/>
              </a:rPr>
              <a:t>online at:</a:t>
            </a:r>
            <a:r>
              <a:rPr lang="en-US" sz="3500" b="1" dirty="0">
                <a:latin typeface="Calibri"/>
                <a:ea typeface="Calibri" panose="020F0502020204030204" pitchFamily="34" charset="0"/>
                <a:cs typeface="Calibri"/>
              </a:rPr>
              <a:t> </a:t>
            </a:r>
            <a:r>
              <a:rPr lang="en-US" sz="3500" u="sng" dirty="0">
                <a:solidFill>
                  <a:schemeClr val="accent1"/>
                </a:solidFill>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https://www.gettheleadoutil.com/southholland</a:t>
            </a:r>
            <a:r>
              <a:rPr lang="en-US" sz="3500" u="sng" dirty="0">
                <a:latin typeface="Calibri"/>
                <a:ea typeface="Calibri" panose="020F0502020204030204" pitchFamily="34" charset="0"/>
                <a:cs typeface="Calibri"/>
              </a:rPr>
              <a:t>.</a:t>
            </a:r>
            <a:endParaRPr lang="en-US" sz="3500" b="1" dirty="0">
              <a:latin typeface="Calibri"/>
              <a:ea typeface="Calibri" panose="020F0502020204030204" pitchFamily="34" charset="0"/>
              <a:cs typeface="Calibri"/>
            </a:endParaRPr>
          </a:p>
        </p:txBody>
      </p:sp>
      <p:pic>
        <p:nvPicPr>
          <p:cNvPr id="3" name="Picture 2">
            <a:extLst>
              <a:ext uri="{FF2B5EF4-FFF2-40B4-BE49-F238E27FC236}">
                <a16:creationId xmlns:a16="http://schemas.microsoft.com/office/drawing/2014/main" id="{5D69B7DA-1C1E-11DF-87F6-F5FDDBA896D1}"/>
              </a:ext>
            </a:extLst>
          </p:cNvPr>
          <p:cNvPicPr>
            <a:picLocks noChangeAspect="1"/>
          </p:cNvPicPr>
          <p:nvPr/>
        </p:nvPicPr>
        <p:blipFill>
          <a:blip r:embed="rId5"/>
          <a:stretch>
            <a:fillRect/>
          </a:stretch>
        </p:blipFill>
        <p:spPr>
          <a:xfrm>
            <a:off x="8807842" y="1636898"/>
            <a:ext cx="3384158" cy="4144793"/>
          </a:xfrm>
          <a:prstGeom prst="rect">
            <a:avLst/>
          </a:prstGeom>
          <a:solidFill>
            <a:srgbClr val="FFFFFF">
              <a:shade val="85000"/>
            </a:srgbClr>
          </a:solidFill>
          <a:ln w="57150" cap="rnd">
            <a:solidFill>
              <a:schemeClr val="accent3">
                <a:lumMod val="75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6112681"/>
      </p:ext>
    </p:extLst>
  </p:cSld>
  <p:clrMapOvr>
    <a:masterClrMapping/>
  </p:clrMapOvr>
  <mc:AlternateContent xmlns:mc="http://schemas.openxmlformats.org/markup-compatibility/2006" xmlns:p14="http://schemas.microsoft.com/office/powerpoint/2010/main">
    <mc:Choice Requires="p14">
      <p:transition spd="slow" p14:dur="1600" advTm="20000">
        <p14:prism isContent="1" isInverted="1"/>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80">
                                          <p:stCondLst>
                                            <p:cond delay="0"/>
                                          </p:stCondLst>
                                        </p:cTn>
                                        <p:tgtEl>
                                          <p:spTgt spid="8">
                                            <p:txEl>
                                              <p:pRg st="1" end="1"/>
                                            </p:txEl>
                                          </p:spTgt>
                                        </p:tgtEl>
                                      </p:cBhvr>
                                    </p:animEffect>
                                    <p:anim calcmode="lin" valueType="num">
                                      <p:cBhvr>
                                        <p:cTn id="26"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xEl>
                                              <p:pRg st="1" end="1"/>
                                            </p:txEl>
                                          </p:spTgt>
                                        </p:tgtEl>
                                      </p:cBhvr>
                                      <p:to x="100000" y="60000"/>
                                    </p:animScale>
                                    <p:animScale>
                                      <p:cBhvr>
                                        <p:cTn id="32" dur="166" decel="50000">
                                          <p:stCondLst>
                                            <p:cond delay="676"/>
                                          </p:stCondLst>
                                        </p:cTn>
                                        <p:tgtEl>
                                          <p:spTgt spid="8">
                                            <p:txEl>
                                              <p:pRg st="1" end="1"/>
                                            </p:txEl>
                                          </p:spTgt>
                                        </p:tgtEl>
                                      </p:cBhvr>
                                      <p:to x="100000" y="100000"/>
                                    </p:animScale>
                                    <p:animScale>
                                      <p:cBhvr>
                                        <p:cTn id="33" dur="26">
                                          <p:stCondLst>
                                            <p:cond delay="1312"/>
                                          </p:stCondLst>
                                        </p:cTn>
                                        <p:tgtEl>
                                          <p:spTgt spid="8">
                                            <p:txEl>
                                              <p:pRg st="1" end="1"/>
                                            </p:txEl>
                                          </p:spTgt>
                                        </p:tgtEl>
                                      </p:cBhvr>
                                      <p:to x="100000" y="80000"/>
                                    </p:animScale>
                                    <p:animScale>
                                      <p:cBhvr>
                                        <p:cTn id="34" dur="166" decel="50000">
                                          <p:stCondLst>
                                            <p:cond delay="1338"/>
                                          </p:stCondLst>
                                        </p:cTn>
                                        <p:tgtEl>
                                          <p:spTgt spid="8">
                                            <p:txEl>
                                              <p:pRg st="1" end="1"/>
                                            </p:txEl>
                                          </p:spTgt>
                                        </p:tgtEl>
                                      </p:cBhvr>
                                      <p:to x="100000" y="100000"/>
                                    </p:animScale>
                                    <p:animScale>
                                      <p:cBhvr>
                                        <p:cTn id="35" dur="26">
                                          <p:stCondLst>
                                            <p:cond delay="1642"/>
                                          </p:stCondLst>
                                        </p:cTn>
                                        <p:tgtEl>
                                          <p:spTgt spid="8">
                                            <p:txEl>
                                              <p:pRg st="1" end="1"/>
                                            </p:txEl>
                                          </p:spTgt>
                                        </p:tgtEl>
                                      </p:cBhvr>
                                      <p:to x="100000" y="90000"/>
                                    </p:animScale>
                                    <p:animScale>
                                      <p:cBhvr>
                                        <p:cTn id="36" dur="166" decel="50000">
                                          <p:stCondLst>
                                            <p:cond delay="1668"/>
                                          </p:stCondLst>
                                        </p:cTn>
                                        <p:tgtEl>
                                          <p:spTgt spid="8">
                                            <p:txEl>
                                              <p:pRg st="1" end="1"/>
                                            </p:txEl>
                                          </p:spTgt>
                                        </p:tgtEl>
                                      </p:cBhvr>
                                      <p:to x="100000" y="100000"/>
                                    </p:animScale>
                                    <p:animScale>
                                      <p:cBhvr>
                                        <p:cTn id="37" dur="26">
                                          <p:stCondLst>
                                            <p:cond delay="1808"/>
                                          </p:stCondLst>
                                        </p:cTn>
                                        <p:tgtEl>
                                          <p:spTgt spid="8">
                                            <p:txEl>
                                              <p:pRg st="1" end="1"/>
                                            </p:txEl>
                                          </p:spTgt>
                                        </p:tgtEl>
                                      </p:cBhvr>
                                      <p:to x="100000" y="95000"/>
                                    </p:animScale>
                                    <p:animScale>
                                      <p:cBhvr>
                                        <p:cTn id="38" dur="166" decel="50000">
                                          <p:stCondLst>
                                            <p:cond delay="1834"/>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58893" y="-109958"/>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212775" y="-52005"/>
            <a:ext cx="3364281" cy="855022"/>
          </a:xfrm>
        </p:spPr>
        <p:txBody>
          <a:bodyPr>
            <a:normAutofit/>
          </a:bodyPr>
          <a:lstStyle/>
          <a:p>
            <a:pPr algn="l"/>
            <a:r>
              <a:rPr kumimoji="0" lang="en-US" sz="3500" b="1" i="1" u="none" strike="noStrike" kern="1200" cap="none" spc="0" normalizeH="0" baseline="0" noProof="0" dirty="0">
                <a:ln>
                  <a:noFill/>
                </a:ln>
                <a:solidFill>
                  <a:srgbClr val="4A66AC">
                    <a:lumMod val="75000"/>
                  </a:srgbClr>
                </a:solidFill>
                <a:effectLst/>
                <a:uLnTx/>
                <a:uFillTx/>
                <a:latin typeface="Roboto" panose="02000000000000000000" pitchFamily="2" charset="0"/>
                <a:ea typeface="Roboto" panose="02000000000000000000" pitchFamily="2" charset="0"/>
                <a:cs typeface="Roboto" panose="02000000000000000000" pitchFamily="2" charset="0"/>
              </a:rPr>
              <a:t>LSLR Process</a:t>
            </a:r>
            <a:endParaRPr lang="en-US"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7F673E60-B88E-7FD3-00BD-FCF4657F885D}"/>
              </a:ext>
            </a:extLst>
          </p:cNvPr>
          <p:cNvPicPr>
            <a:picLocks noChangeAspect="1"/>
          </p:cNvPicPr>
          <p:nvPr/>
        </p:nvPicPr>
        <p:blipFill>
          <a:blip r:embed="rId4"/>
          <a:stretch>
            <a:fillRect/>
          </a:stretch>
        </p:blipFill>
        <p:spPr>
          <a:xfrm>
            <a:off x="540173" y="1155262"/>
            <a:ext cx="5163288" cy="5391663"/>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44ECC2E-8A56-4B81-31CA-4784DCF3FAAC}"/>
              </a:ext>
            </a:extLst>
          </p:cNvPr>
          <p:cNvPicPr>
            <a:picLocks noChangeAspect="1"/>
          </p:cNvPicPr>
          <p:nvPr/>
        </p:nvPicPr>
        <p:blipFill>
          <a:blip r:embed="rId5"/>
          <a:stretch>
            <a:fillRect/>
          </a:stretch>
        </p:blipFill>
        <p:spPr>
          <a:xfrm>
            <a:off x="6488541" y="209240"/>
            <a:ext cx="5034756" cy="6370732"/>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475533"/>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0" y="0"/>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159768" y="0"/>
            <a:ext cx="4902563" cy="855022"/>
          </a:xfrm>
        </p:spPr>
        <p:txBody>
          <a:bodyPr>
            <a:normAutofit/>
          </a:bodyPr>
          <a:lstStyle/>
          <a:p>
            <a:pPr algn="l"/>
            <a:r>
              <a:rPr kumimoji="0" lang="en-US" sz="3500" b="1" i="1" u="none" strike="noStrike" kern="1200" cap="none" spc="0" normalizeH="0" baseline="0" noProof="0" dirty="0">
                <a:ln>
                  <a:noFill/>
                </a:ln>
                <a:solidFill>
                  <a:srgbClr val="4A66AC">
                    <a:lumMod val="75000"/>
                  </a:srgbClr>
                </a:solidFill>
                <a:effectLst/>
                <a:uLnTx/>
                <a:uFillTx/>
                <a:latin typeface="Roboto" panose="02000000000000000000" pitchFamily="2" charset="0"/>
                <a:ea typeface="Roboto" panose="02000000000000000000" pitchFamily="2" charset="0"/>
                <a:cs typeface="Roboto" panose="02000000000000000000" pitchFamily="2" charset="0"/>
              </a:rPr>
              <a:t>LSLR Process</a:t>
            </a:r>
            <a:endParaRPr lang="en-US"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Exploratory Video">
            <a:hlinkClick r:id="" action="ppaction://media"/>
            <a:extLst>
              <a:ext uri="{FF2B5EF4-FFF2-40B4-BE49-F238E27FC236}">
                <a16:creationId xmlns:a16="http://schemas.microsoft.com/office/drawing/2014/main" id="{550CDCDD-11F9-32C2-99D9-79A9D08365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84623" y="186109"/>
            <a:ext cx="5560481" cy="6485782"/>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6" name="Picture 2">
            <a:extLst>
              <a:ext uri="{FF2B5EF4-FFF2-40B4-BE49-F238E27FC236}">
                <a16:creationId xmlns:a16="http://schemas.microsoft.com/office/drawing/2014/main" id="{C896B667-6FF0-4C81-F4CB-A4DD2BBF3E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61" t="1117" r="2551" b="2717"/>
          <a:stretch/>
        </p:blipFill>
        <p:spPr bwMode="auto">
          <a:xfrm>
            <a:off x="962642" y="797750"/>
            <a:ext cx="4944737" cy="560995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9559992"/>
      </p:ext>
    </p:extLst>
  </p:cSld>
  <p:clrMapOvr>
    <a:masterClrMapping/>
  </p:clrMapOvr>
  <mc:AlternateContent xmlns:mc="http://schemas.openxmlformats.org/markup-compatibility/2006" xmlns:p14="http://schemas.microsoft.com/office/powerpoint/2010/main">
    <mc:Choice Requires="p14">
      <p:transition spd="slow" p14:dur="1600" advTm="15000">
        <p14:prism isContent="1" isInverted="1"/>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47561" mute="1">
                <p:cTn id="16"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EBAB93-8C27-4A69-A151-97E46839EB15}"/>
              </a:ext>
            </a:extLst>
          </p:cNvPr>
          <p:cNvGrpSpPr/>
          <p:nvPr/>
        </p:nvGrpSpPr>
        <p:grpSpPr>
          <a:xfrm>
            <a:off x="-58893" y="-109958"/>
            <a:ext cx="12298212" cy="7009128"/>
            <a:chOff x="-58893" y="-109958"/>
            <a:chExt cx="12298212" cy="7009128"/>
          </a:xfrm>
        </p:grpSpPr>
        <p:sp>
          <p:nvSpPr>
            <p:cNvPr id="2" name="Rectangle 1">
              <a:extLst>
                <a:ext uri="{FF2B5EF4-FFF2-40B4-BE49-F238E27FC236}">
                  <a16:creationId xmlns:a16="http://schemas.microsoft.com/office/drawing/2014/main" id="{3E8AAEB3-E6DC-4B6D-940A-B8C175C4DDE0}"/>
                </a:ext>
              </a:extLst>
            </p:cNvPr>
            <p:cNvSpPr/>
            <p:nvPr/>
          </p:nvSpPr>
          <p:spPr>
            <a:xfrm>
              <a:off x="-56337" y="-109958"/>
              <a:ext cx="12281562" cy="700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1B8326-E68C-4997-857E-1F143FCB1EB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9565"/>
            <a:stretch/>
          </p:blipFill>
          <p:spPr>
            <a:xfrm>
              <a:off x="-58893" y="-109958"/>
              <a:ext cx="12298212" cy="7009128"/>
            </a:xfrm>
            <a:prstGeom prst="rect">
              <a:avLst/>
            </a:prstGeom>
          </p:spPr>
        </p:pic>
      </p:grpSp>
      <p:sp>
        <p:nvSpPr>
          <p:cNvPr id="30" name="Title 1">
            <a:extLst>
              <a:ext uri="{FF2B5EF4-FFF2-40B4-BE49-F238E27FC236}">
                <a16:creationId xmlns:a16="http://schemas.microsoft.com/office/drawing/2014/main" id="{7A793D1A-FEFF-40C8-99E4-B7105B55BAA2}"/>
              </a:ext>
            </a:extLst>
          </p:cNvPr>
          <p:cNvSpPr>
            <a:spLocks noGrp="1"/>
          </p:cNvSpPr>
          <p:nvPr>
            <p:ph type="title"/>
          </p:nvPr>
        </p:nvSpPr>
        <p:spPr>
          <a:xfrm>
            <a:off x="111676" y="-109958"/>
            <a:ext cx="12298211" cy="855022"/>
          </a:xfrm>
        </p:spPr>
        <p:txBody>
          <a:bodyPr>
            <a:normAutofit/>
          </a:bodyPr>
          <a:lstStyle/>
          <a:p>
            <a:pPr algn="l"/>
            <a:r>
              <a:rPr lang="en-US" sz="35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LSLR Process</a:t>
            </a:r>
            <a:endParaRPr lang="en-US" sz="35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2770" name="Picture 2" descr="A person sitting on a lawnmower in front of a house&#10;&#10;Description automatically generated with low confidence">
            <a:extLst>
              <a:ext uri="{FF2B5EF4-FFF2-40B4-BE49-F238E27FC236}">
                <a16:creationId xmlns:a16="http://schemas.microsoft.com/office/drawing/2014/main" id="{BCB3EB06-AC50-48B1-4C84-A751145D6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1" y="1825625"/>
            <a:ext cx="5785388" cy="378269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2772" name="Picture 4" descr="A picture containing outdoor, tree, grass, house&#10;&#10;Description automatically generated">
            <a:extLst>
              <a:ext uri="{FF2B5EF4-FFF2-40B4-BE49-F238E27FC236}">
                <a16:creationId xmlns:a16="http://schemas.microsoft.com/office/drawing/2014/main" id="{29BC6F57-49BB-DE55-6C74-65395C153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547" y="451876"/>
            <a:ext cx="6293542" cy="595424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9636"/>
      </p:ext>
    </p:extLst>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Custom 8">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2219</TotalTime>
  <Words>574</Words>
  <Application>Microsoft Office PowerPoint</Application>
  <PresentationFormat>Widescreen</PresentationFormat>
  <Paragraphs>79</Paragraphs>
  <Slides>14</Slides>
  <Notes>14</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Parallax</vt:lpstr>
      <vt:lpstr> The Village of South Holland  Lead Service Line Replacement (LSLR) Program Year 1 – Informational Meeting</vt:lpstr>
      <vt:lpstr>PowerPoint Presentation</vt:lpstr>
      <vt:lpstr>Key Program Information: Funding and Replacements</vt:lpstr>
      <vt:lpstr>LSLR Program Timeline: May 2024 – May 2025</vt:lpstr>
      <vt:lpstr>Service Line Construction: Typical Timeline</vt:lpstr>
      <vt:lpstr>LSLR Program: Requests to Residents</vt:lpstr>
      <vt:lpstr>LSLR Process</vt:lpstr>
      <vt:lpstr>LSLR Process</vt:lpstr>
      <vt:lpstr>LSLR Process</vt:lpstr>
      <vt:lpstr>LSLR Process</vt:lpstr>
      <vt:lpstr>LSLR Process</vt:lpstr>
      <vt:lpstr>LSLR Process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Municipal Experience with Lead Service Line Replacements</dc:title>
  <dc:creator>Evan Porter</dc:creator>
  <cp:lastModifiedBy>John Hilsen</cp:lastModifiedBy>
  <cp:revision>18</cp:revision>
  <cp:lastPrinted>2019-04-29T21:59:32Z</cp:lastPrinted>
  <dcterms:created xsi:type="dcterms:W3CDTF">2019-01-25T22:30:56Z</dcterms:created>
  <dcterms:modified xsi:type="dcterms:W3CDTF">2024-04-24T18:43:57Z</dcterms:modified>
</cp:coreProperties>
</file>